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6319599" y="1632109"/>
            <a:ext cx="7477601" cy="2499598"/>
          </a:xfrm>
          <a:prstGeom prst="rect">
            <a:avLst/>
          </a:prstGeom>
          <a:noFill/>
          <a:ln/>
        </p:spPr>
        <p:txBody>
          <a:bodyPr wrap="square" rtlCol="0" anchor="t"/>
          <a:lstStyle/>
          <a:p>
            <a:pPr indent="0" marL="0">
              <a:lnSpc>
                <a:spcPts val="6561"/>
              </a:lnSpc>
              <a:buNone/>
            </a:pPr>
            <a:r>
              <a:rPr lang="en-US" sz="5249" b="1" spc="-157" kern="0" dirty="0">
                <a:solidFill>
                  <a:srgbClr val="000000"/>
                </a:solidFill>
                <a:latin typeface="Inter" pitchFamily="34" charset="0"/>
                <a:ea typeface="Inter" pitchFamily="34" charset="-122"/>
                <a:cs typeface="Inter" pitchFamily="34" charset="-120"/>
              </a:rPr>
              <a:t>Méthodologies de gestion des systèmes d'informations</a:t>
            </a:r>
            <a:endParaRPr lang="en-US" sz="5249" dirty="0"/>
          </a:p>
        </p:txBody>
      </p:sp>
      <p:sp>
        <p:nvSpPr>
          <p:cNvPr id="5" name="Text 3"/>
          <p:cNvSpPr/>
          <p:nvPr/>
        </p:nvSpPr>
        <p:spPr>
          <a:xfrm>
            <a:off x="6319599" y="4464963"/>
            <a:ext cx="7477601"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gestion des systèmes d'information (SI) nécessite l'utilisation de méthodologies spécifiques pour planifier, organiser, mettre en œuvre, contrôler et améliorer les activités liées aux SI. Les méthodologies de gestion des SI fournissent un cadre structuré pour assurer une gestion efficace, sécurisée et alignée sur les objectifs de l'entreprise. Voici quelques-unes des méthodologies couramment utilisées :</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335">
            <a:solidFill>
              <a:srgbClr val="E5E0DF"/>
            </a:solidFill>
            <a:prstDash val="solid"/>
          </a:ln>
        </p:spPr>
      </p:sp>
      <p:sp>
        <p:nvSpPr>
          <p:cNvPr id="4" name="Text 2"/>
          <p:cNvSpPr/>
          <p:nvPr/>
        </p:nvSpPr>
        <p:spPr>
          <a:xfrm>
            <a:off x="2226469" y="590550"/>
            <a:ext cx="7286030" cy="669488"/>
          </a:xfrm>
          <a:prstGeom prst="rect">
            <a:avLst/>
          </a:prstGeom>
          <a:noFill/>
          <a:ln/>
        </p:spPr>
        <p:txBody>
          <a:bodyPr wrap="none" rtlCol="0" anchor="t"/>
          <a:lstStyle/>
          <a:p>
            <a:pPr indent="0" marL="0">
              <a:lnSpc>
                <a:spcPts val="5272"/>
              </a:lnSpc>
              <a:buNone/>
            </a:pPr>
            <a:r>
              <a:rPr lang="en-US" sz="4218" b="1" spc="-127" kern="0" dirty="0">
                <a:solidFill>
                  <a:srgbClr val="000000"/>
                </a:solidFill>
                <a:latin typeface="Inter" pitchFamily="34" charset="0"/>
                <a:ea typeface="Inter" pitchFamily="34" charset="-122"/>
                <a:cs typeface="Inter" pitchFamily="34" charset="-120"/>
              </a:rPr>
              <a:t>2. Méthodologies Combinées</a:t>
            </a:r>
            <a:endParaRPr lang="en-US" sz="4218" dirty="0"/>
          </a:p>
        </p:txBody>
      </p:sp>
      <p:sp>
        <p:nvSpPr>
          <p:cNvPr id="5" name="Text 3"/>
          <p:cNvSpPr/>
          <p:nvPr/>
        </p:nvSpPr>
        <p:spPr>
          <a:xfrm>
            <a:off x="2226469" y="1688544"/>
            <a:ext cx="10177462" cy="685800"/>
          </a:xfrm>
          <a:prstGeom prst="rect">
            <a:avLst/>
          </a:prstGeom>
          <a:noFill/>
          <a:ln/>
        </p:spPr>
        <p:txBody>
          <a:bodyPr wrap="square" rtlCol="0" anchor="t"/>
          <a:lstStyle/>
          <a:p>
            <a:pPr indent="0" marL="0">
              <a:lnSpc>
                <a:spcPts val="2699"/>
              </a:lnSpc>
              <a:buNone/>
            </a:pPr>
            <a:r>
              <a:rPr lang="en-US" sz="1687" spc="-34" kern="0" dirty="0">
                <a:solidFill>
                  <a:srgbClr val="272525"/>
                </a:solidFill>
                <a:latin typeface="Inter" pitchFamily="34" charset="0"/>
                <a:ea typeface="Inter" pitchFamily="34" charset="-122"/>
                <a:cs typeface="Inter" pitchFamily="34" charset="-120"/>
              </a:rPr>
              <a:t>Il est également possible d'adapter et de combiner différentes méthodologies en fonction des exigences spécifiques de l'organisation.</a:t>
            </a:r>
            <a:endParaRPr lang="en-US" sz="1687" dirty="0"/>
          </a:p>
        </p:txBody>
      </p:sp>
      <p:pic>
        <p:nvPicPr>
          <p:cNvPr id="6" name="Image 0" descr="preencoded.png">    </p:cNvPr>
          <p:cNvPicPr>
            <a:picLocks noChangeAspect="1"/>
          </p:cNvPicPr>
          <p:nvPr/>
        </p:nvPicPr>
        <p:blipFill>
          <a:blip r:embed="rId1"/>
          <a:stretch>
            <a:fillRect/>
          </a:stretch>
        </p:blipFill>
        <p:spPr>
          <a:xfrm>
            <a:off x="2226469" y="2615327"/>
            <a:ext cx="3178254" cy="3178254"/>
          </a:xfrm>
          <a:prstGeom prst="rect">
            <a:avLst/>
          </a:prstGeom>
        </p:spPr>
      </p:pic>
      <p:sp>
        <p:nvSpPr>
          <p:cNvPr id="7" name="Text 4"/>
          <p:cNvSpPr/>
          <p:nvPr/>
        </p:nvSpPr>
        <p:spPr>
          <a:xfrm>
            <a:off x="2744272" y="6061353"/>
            <a:ext cx="2142530" cy="334685"/>
          </a:xfrm>
          <a:prstGeom prst="rect">
            <a:avLst/>
          </a:prstGeom>
          <a:noFill/>
          <a:ln/>
        </p:spPr>
        <p:txBody>
          <a:bodyPr wrap="none" rtlCol="0" anchor="t"/>
          <a:lstStyle/>
          <a:p>
            <a:pPr algn="ctr" indent="0" marL="0">
              <a:lnSpc>
                <a:spcPts val="2636"/>
              </a:lnSpc>
              <a:buNone/>
            </a:pPr>
            <a:r>
              <a:rPr lang="en-US" sz="2109" b="1" spc="-63" kern="0" dirty="0">
                <a:solidFill>
                  <a:srgbClr val="000000"/>
                </a:solidFill>
                <a:latin typeface="Inter" pitchFamily="34" charset="0"/>
                <a:ea typeface="Inter" pitchFamily="34" charset="-122"/>
                <a:cs typeface="Inter" pitchFamily="34" charset="-120"/>
              </a:rPr>
              <a:t>Adaptabilité</a:t>
            </a:r>
            <a:endParaRPr lang="en-US" sz="2109" dirty="0"/>
          </a:p>
        </p:txBody>
      </p:sp>
      <p:sp>
        <p:nvSpPr>
          <p:cNvPr id="8" name="Text 5"/>
          <p:cNvSpPr/>
          <p:nvPr/>
        </p:nvSpPr>
        <p:spPr>
          <a:xfrm>
            <a:off x="2226469" y="6610231"/>
            <a:ext cx="3178254" cy="685800"/>
          </a:xfrm>
          <a:prstGeom prst="rect">
            <a:avLst/>
          </a:prstGeom>
          <a:noFill/>
          <a:ln/>
        </p:spPr>
        <p:txBody>
          <a:bodyPr wrap="square" rtlCol="0" anchor="t"/>
          <a:lstStyle/>
          <a:p>
            <a:pPr algn="ctr" indent="0" marL="0">
              <a:lnSpc>
                <a:spcPts val="2699"/>
              </a:lnSpc>
              <a:buNone/>
            </a:pPr>
            <a:r>
              <a:rPr lang="en-US" sz="1687" spc="-34" kern="0" dirty="0">
                <a:solidFill>
                  <a:srgbClr val="272525"/>
                </a:solidFill>
                <a:latin typeface="Inter" pitchFamily="34" charset="0"/>
                <a:ea typeface="Inter" pitchFamily="34" charset="-122"/>
                <a:cs typeface="Inter" pitchFamily="34" charset="-120"/>
              </a:rPr>
              <a:t>Adaptez votre méthode aux besoins de votre organisation.</a:t>
            </a:r>
            <a:endParaRPr lang="en-US" sz="1687" dirty="0"/>
          </a:p>
        </p:txBody>
      </p:sp>
      <p:pic>
        <p:nvPicPr>
          <p:cNvPr id="9" name="Image 1" descr="preencoded.png">    </p:cNvPr>
          <p:cNvPicPr>
            <a:picLocks noChangeAspect="1"/>
          </p:cNvPicPr>
          <p:nvPr/>
        </p:nvPicPr>
        <p:blipFill>
          <a:blip r:embed="rId2"/>
          <a:stretch>
            <a:fillRect/>
          </a:stretch>
        </p:blipFill>
        <p:spPr>
          <a:xfrm>
            <a:off x="5726073" y="2615327"/>
            <a:ext cx="3178254" cy="3178254"/>
          </a:xfrm>
          <a:prstGeom prst="rect">
            <a:avLst/>
          </a:prstGeom>
        </p:spPr>
      </p:pic>
      <p:sp>
        <p:nvSpPr>
          <p:cNvPr id="10" name="Text 6"/>
          <p:cNvSpPr/>
          <p:nvPr/>
        </p:nvSpPr>
        <p:spPr>
          <a:xfrm>
            <a:off x="6054209" y="6061353"/>
            <a:ext cx="2521982" cy="334685"/>
          </a:xfrm>
          <a:prstGeom prst="rect">
            <a:avLst/>
          </a:prstGeom>
          <a:noFill/>
          <a:ln/>
        </p:spPr>
        <p:txBody>
          <a:bodyPr wrap="none" rtlCol="0" anchor="t"/>
          <a:lstStyle/>
          <a:p>
            <a:pPr algn="ctr" indent="0" marL="0">
              <a:lnSpc>
                <a:spcPts val="2636"/>
              </a:lnSpc>
              <a:buNone/>
            </a:pPr>
            <a:r>
              <a:rPr lang="en-US" sz="2109" b="1" spc="-63" kern="0" dirty="0">
                <a:solidFill>
                  <a:srgbClr val="000000"/>
                </a:solidFill>
                <a:latin typeface="Inter" pitchFamily="34" charset="0"/>
                <a:ea typeface="Inter" pitchFamily="34" charset="-122"/>
                <a:cs typeface="Inter" pitchFamily="34" charset="-120"/>
              </a:rPr>
              <a:t>Gestion des Risques</a:t>
            </a:r>
            <a:endParaRPr lang="en-US" sz="2109" dirty="0"/>
          </a:p>
        </p:txBody>
      </p:sp>
      <p:sp>
        <p:nvSpPr>
          <p:cNvPr id="11" name="Text 7"/>
          <p:cNvSpPr/>
          <p:nvPr/>
        </p:nvSpPr>
        <p:spPr>
          <a:xfrm>
            <a:off x="5726073" y="6610231"/>
            <a:ext cx="3178254" cy="685800"/>
          </a:xfrm>
          <a:prstGeom prst="rect">
            <a:avLst/>
          </a:prstGeom>
          <a:noFill/>
          <a:ln/>
        </p:spPr>
        <p:txBody>
          <a:bodyPr wrap="square" rtlCol="0" anchor="t"/>
          <a:lstStyle/>
          <a:p>
            <a:pPr algn="ctr" indent="0" marL="0">
              <a:lnSpc>
                <a:spcPts val="2699"/>
              </a:lnSpc>
              <a:buNone/>
            </a:pPr>
            <a:r>
              <a:rPr lang="en-US" sz="1687" spc="-34" kern="0" dirty="0">
                <a:solidFill>
                  <a:srgbClr val="272525"/>
                </a:solidFill>
                <a:latin typeface="Inter" pitchFamily="34" charset="0"/>
                <a:ea typeface="Inter" pitchFamily="34" charset="-122"/>
                <a:cs typeface="Inter" pitchFamily="34" charset="-120"/>
              </a:rPr>
              <a:t>Pensez à la sécurité de votre organisation</a:t>
            </a:r>
            <a:endParaRPr lang="en-US" sz="1687" dirty="0"/>
          </a:p>
        </p:txBody>
      </p:sp>
      <p:pic>
        <p:nvPicPr>
          <p:cNvPr id="12" name="Image 2" descr="preencoded.png">    </p:cNvPr>
          <p:cNvPicPr>
            <a:picLocks noChangeAspect="1"/>
          </p:cNvPicPr>
          <p:nvPr/>
        </p:nvPicPr>
        <p:blipFill>
          <a:blip r:embed="rId3"/>
          <a:stretch>
            <a:fillRect/>
          </a:stretch>
        </p:blipFill>
        <p:spPr>
          <a:xfrm>
            <a:off x="9225677" y="2615327"/>
            <a:ext cx="3178254" cy="3178254"/>
          </a:xfrm>
          <a:prstGeom prst="rect">
            <a:avLst/>
          </a:prstGeom>
        </p:spPr>
      </p:pic>
      <p:sp>
        <p:nvSpPr>
          <p:cNvPr id="13" name="Text 8"/>
          <p:cNvSpPr/>
          <p:nvPr/>
        </p:nvSpPr>
        <p:spPr>
          <a:xfrm>
            <a:off x="9432250" y="6061353"/>
            <a:ext cx="2764988" cy="334685"/>
          </a:xfrm>
          <a:prstGeom prst="rect">
            <a:avLst/>
          </a:prstGeom>
          <a:noFill/>
          <a:ln/>
        </p:spPr>
        <p:txBody>
          <a:bodyPr wrap="none" rtlCol="0" anchor="t"/>
          <a:lstStyle/>
          <a:p>
            <a:pPr algn="ctr" indent="0" marL="0">
              <a:lnSpc>
                <a:spcPts val="2636"/>
              </a:lnSpc>
              <a:buNone/>
            </a:pPr>
            <a:r>
              <a:rPr lang="en-US" sz="2109" b="1" spc="-63" kern="0" dirty="0">
                <a:solidFill>
                  <a:srgbClr val="000000"/>
                </a:solidFill>
                <a:latin typeface="Inter" pitchFamily="34" charset="0"/>
                <a:ea typeface="Inter" pitchFamily="34" charset="-122"/>
                <a:cs typeface="Inter" pitchFamily="34" charset="-120"/>
              </a:rPr>
              <a:t>Objectif Performances</a:t>
            </a:r>
            <a:endParaRPr lang="en-US" sz="2109" dirty="0"/>
          </a:p>
        </p:txBody>
      </p:sp>
      <p:sp>
        <p:nvSpPr>
          <p:cNvPr id="14" name="Text 9"/>
          <p:cNvSpPr/>
          <p:nvPr/>
        </p:nvSpPr>
        <p:spPr>
          <a:xfrm>
            <a:off x="9225677" y="6610231"/>
            <a:ext cx="3178254" cy="1028700"/>
          </a:xfrm>
          <a:prstGeom prst="rect">
            <a:avLst/>
          </a:prstGeom>
          <a:noFill/>
          <a:ln/>
        </p:spPr>
        <p:txBody>
          <a:bodyPr wrap="square" rtlCol="0" anchor="t"/>
          <a:lstStyle/>
          <a:p>
            <a:pPr algn="ctr" indent="0" marL="0">
              <a:lnSpc>
                <a:spcPts val="2699"/>
              </a:lnSpc>
              <a:buNone/>
            </a:pPr>
            <a:r>
              <a:rPr lang="en-US" sz="1687" spc="-34" kern="0" dirty="0">
                <a:solidFill>
                  <a:srgbClr val="272525"/>
                </a:solidFill>
                <a:latin typeface="Inter" pitchFamily="34" charset="0"/>
                <a:ea typeface="Inter" pitchFamily="34" charset="-122"/>
                <a:cs typeface="Inter" pitchFamily="34" charset="-120"/>
              </a:rPr>
              <a:t>Améliorez les performances de votre organisation pour atteindre vos objectifs.</a:t>
            </a:r>
            <a:endParaRPr lang="en-US" sz="168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0001">
            <a:solidFill>
              <a:srgbClr val="E5E0DF"/>
            </a:solidFill>
            <a:prstDash val="solid"/>
          </a:ln>
        </p:spPr>
      </p:sp>
      <p:sp>
        <p:nvSpPr>
          <p:cNvPr id="4" name="Text 2"/>
          <p:cNvSpPr/>
          <p:nvPr/>
        </p:nvSpPr>
        <p:spPr>
          <a:xfrm>
            <a:off x="754618" y="1414343"/>
            <a:ext cx="7634764" cy="1004411"/>
          </a:xfrm>
          <a:prstGeom prst="rect">
            <a:avLst/>
          </a:prstGeom>
          <a:noFill/>
          <a:ln/>
        </p:spPr>
        <p:txBody>
          <a:bodyPr wrap="square" rtlCol="0" anchor="t"/>
          <a:lstStyle/>
          <a:p>
            <a:pPr indent="0" marL="0">
              <a:lnSpc>
                <a:spcPts val="3955"/>
              </a:lnSpc>
              <a:buNone/>
            </a:pPr>
            <a:r>
              <a:rPr lang="en-US" sz="3164" b="1" spc="-95" kern="0" dirty="0">
                <a:solidFill>
                  <a:srgbClr val="000000"/>
                </a:solidFill>
                <a:latin typeface="Inter" pitchFamily="34" charset="0"/>
                <a:ea typeface="Inter" pitchFamily="34" charset="-122"/>
                <a:cs typeface="Inter" pitchFamily="34" charset="-120"/>
              </a:rPr>
              <a:t>Exemple : Gestion des Services Informatiques</a:t>
            </a:r>
            <a:endParaRPr lang="en-US" sz="3164" dirty="0"/>
          </a:p>
        </p:txBody>
      </p:sp>
      <p:sp>
        <p:nvSpPr>
          <p:cNvPr id="5" name="Text 3"/>
          <p:cNvSpPr/>
          <p:nvPr/>
        </p:nvSpPr>
        <p:spPr>
          <a:xfrm>
            <a:off x="754618" y="2659737"/>
            <a:ext cx="7634764" cy="514350"/>
          </a:xfrm>
          <a:prstGeom prst="rect">
            <a:avLst/>
          </a:prstGeom>
          <a:noFill/>
          <a:ln/>
        </p:spPr>
        <p:txBody>
          <a:bodyPr wrap="square" rtlCol="0" anchor="t"/>
          <a:lstStyle/>
          <a:p>
            <a:pPr indent="0" marL="0">
              <a:lnSpc>
                <a:spcPts val="2025"/>
              </a:lnSpc>
              <a:buNone/>
            </a:pPr>
            <a:r>
              <a:rPr lang="en-US" sz="1266" spc="-25" kern="0" dirty="0">
                <a:solidFill>
                  <a:srgbClr val="272525"/>
                </a:solidFill>
                <a:latin typeface="Inter" pitchFamily="34" charset="0"/>
                <a:ea typeface="Inter" pitchFamily="34" charset="-122"/>
                <a:cs typeface="Inter" pitchFamily="34" charset="-120"/>
              </a:rPr>
              <a:t>Les méthodologies de gestion des SI fournissent un cadre structuré pour assurer une gestion efficace, sécurisée et alignée sur les objectifs de l'entreprise.</a:t>
            </a:r>
            <a:endParaRPr lang="en-US" sz="1266" dirty="0"/>
          </a:p>
        </p:txBody>
      </p:sp>
      <p:sp>
        <p:nvSpPr>
          <p:cNvPr id="6" name="Shape 4"/>
          <p:cNvSpPr/>
          <p:nvPr/>
        </p:nvSpPr>
        <p:spPr>
          <a:xfrm>
            <a:off x="754618" y="3354824"/>
            <a:ext cx="2437805" cy="1775341"/>
          </a:xfrm>
          <a:prstGeom prst="roundRect">
            <a:avLst>
              <a:gd name="adj" fmla="val 4074"/>
            </a:avLst>
          </a:prstGeom>
          <a:solidFill>
            <a:srgbClr val="DADBF1"/>
          </a:solidFill>
          <a:ln w="10001">
            <a:solidFill>
              <a:srgbClr val="B5B7E3"/>
            </a:solidFill>
            <a:prstDash val="solid"/>
          </a:ln>
        </p:spPr>
      </p:sp>
      <p:sp>
        <p:nvSpPr>
          <p:cNvPr id="7" name="Text 5"/>
          <p:cNvSpPr/>
          <p:nvPr/>
        </p:nvSpPr>
        <p:spPr>
          <a:xfrm>
            <a:off x="925235" y="3525441"/>
            <a:ext cx="1705094" cy="250984"/>
          </a:xfrm>
          <a:prstGeom prst="rect">
            <a:avLst/>
          </a:prstGeom>
          <a:noFill/>
          <a:ln/>
        </p:spPr>
        <p:txBody>
          <a:bodyPr wrap="none" rtlCol="0" anchor="t"/>
          <a:lstStyle/>
          <a:p>
            <a:pPr indent="0" marL="0">
              <a:lnSpc>
                <a:spcPts val="1978"/>
              </a:lnSpc>
              <a:buNone/>
            </a:pPr>
            <a:r>
              <a:rPr lang="en-US" sz="1582" b="1" spc="-47" kern="0" dirty="0">
                <a:solidFill>
                  <a:srgbClr val="272525"/>
                </a:solidFill>
                <a:latin typeface="Inter" pitchFamily="34" charset="0"/>
                <a:ea typeface="Inter" pitchFamily="34" charset="-122"/>
                <a:cs typeface="Inter" pitchFamily="34" charset="-120"/>
              </a:rPr>
              <a:t>Qualité de service</a:t>
            </a:r>
            <a:endParaRPr lang="en-US" sz="1582" dirty="0"/>
          </a:p>
        </p:txBody>
      </p:sp>
      <p:sp>
        <p:nvSpPr>
          <p:cNvPr id="8" name="Text 6"/>
          <p:cNvSpPr/>
          <p:nvPr/>
        </p:nvSpPr>
        <p:spPr>
          <a:xfrm>
            <a:off x="925235" y="3937040"/>
            <a:ext cx="2096572" cy="771525"/>
          </a:xfrm>
          <a:prstGeom prst="rect">
            <a:avLst/>
          </a:prstGeom>
          <a:noFill/>
          <a:ln/>
        </p:spPr>
        <p:txBody>
          <a:bodyPr wrap="square" rtlCol="0" anchor="t"/>
          <a:lstStyle/>
          <a:p>
            <a:pPr indent="0" marL="0">
              <a:lnSpc>
                <a:spcPts val="2025"/>
              </a:lnSpc>
              <a:buNone/>
            </a:pPr>
            <a:r>
              <a:rPr lang="en-US" sz="1266" spc="-25" kern="0" dirty="0">
                <a:solidFill>
                  <a:srgbClr val="272525"/>
                </a:solidFill>
                <a:latin typeface="Inter" pitchFamily="34" charset="0"/>
                <a:ea typeface="Inter" pitchFamily="34" charset="-122"/>
                <a:cs typeface="Inter" pitchFamily="34" charset="-120"/>
              </a:rPr>
              <a:t>ITIL et COBIT se concentrent sur la qualité de services informatiques.</a:t>
            </a:r>
            <a:endParaRPr lang="en-US" sz="1266" dirty="0"/>
          </a:p>
        </p:txBody>
      </p:sp>
      <p:sp>
        <p:nvSpPr>
          <p:cNvPr id="9" name="Shape 7"/>
          <p:cNvSpPr/>
          <p:nvPr/>
        </p:nvSpPr>
        <p:spPr>
          <a:xfrm>
            <a:off x="3353038" y="3354824"/>
            <a:ext cx="2437805" cy="1775341"/>
          </a:xfrm>
          <a:prstGeom prst="roundRect">
            <a:avLst>
              <a:gd name="adj" fmla="val 4074"/>
            </a:avLst>
          </a:prstGeom>
          <a:solidFill>
            <a:srgbClr val="DADBF1"/>
          </a:solidFill>
          <a:ln w="10001">
            <a:solidFill>
              <a:srgbClr val="B5B7E3"/>
            </a:solidFill>
            <a:prstDash val="solid"/>
          </a:ln>
        </p:spPr>
      </p:sp>
      <p:sp>
        <p:nvSpPr>
          <p:cNvPr id="10" name="Text 8"/>
          <p:cNvSpPr/>
          <p:nvPr/>
        </p:nvSpPr>
        <p:spPr>
          <a:xfrm>
            <a:off x="3523655" y="3525441"/>
            <a:ext cx="1607225" cy="250984"/>
          </a:xfrm>
          <a:prstGeom prst="rect">
            <a:avLst/>
          </a:prstGeom>
          <a:noFill/>
          <a:ln/>
        </p:spPr>
        <p:txBody>
          <a:bodyPr wrap="none" rtlCol="0" anchor="t"/>
          <a:lstStyle/>
          <a:p>
            <a:pPr indent="0" marL="0">
              <a:lnSpc>
                <a:spcPts val="1978"/>
              </a:lnSpc>
              <a:buNone/>
            </a:pPr>
            <a:r>
              <a:rPr lang="en-US" sz="1582" b="1" spc="-47" kern="0" dirty="0">
                <a:solidFill>
                  <a:srgbClr val="272525"/>
                </a:solidFill>
                <a:latin typeface="Inter" pitchFamily="34" charset="0"/>
                <a:ea typeface="Inter" pitchFamily="34" charset="-122"/>
                <a:cs typeface="Inter" pitchFamily="34" charset="-120"/>
              </a:rPr>
              <a:t>Gouvernance</a:t>
            </a:r>
            <a:endParaRPr lang="en-US" sz="1582" dirty="0"/>
          </a:p>
        </p:txBody>
      </p:sp>
      <p:sp>
        <p:nvSpPr>
          <p:cNvPr id="11" name="Text 9"/>
          <p:cNvSpPr/>
          <p:nvPr/>
        </p:nvSpPr>
        <p:spPr>
          <a:xfrm>
            <a:off x="3523655" y="3937040"/>
            <a:ext cx="2096572" cy="771525"/>
          </a:xfrm>
          <a:prstGeom prst="rect">
            <a:avLst/>
          </a:prstGeom>
          <a:noFill/>
          <a:ln/>
        </p:spPr>
        <p:txBody>
          <a:bodyPr wrap="square" rtlCol="0" anchor="t"/>
          <a:lstStyle/>
          <a:p>
            <a:pPr indent="0" marL="0">
              <a:lnSpc>
                <a:spcPts val="2025"/>
              </a:lnSpc>
              <a:buNone/>
            </a:pPr>
            <a:r>
              <a:rPr lang="en-US" sz="1266" spc="-25" kern="0" dirty="0">
                <a:solidFill>
                  <a:srgbClr val="272525"/>
                </a:solidFill>
                <a:latin typeface="Inter" pitchFamily="34" charset="0"/>
                <a:ea typeface="Inter" pitchFamily="34" charset="-122"/>
                <a:cs typeface="Inter" pitchFamily="34" charset="-120"/>
              </a:rPr>
              <a:t>COBIT fournit des lignes directrices pour le contrôle et la gouvernance des SI.</a:t>
            </a:r>
            <a:endParaRPr lang="en-US" sz="1266" dirty="0"/>
          </a:p>
        </p:txBody>
      </p:sp>
      <p:sp>
        <p:nvSpPr>
          <p:cNvPr id="12" name="Shape 10"/>
          <p:cNvSpPr/>
          <p:nvPr/>
        </p:nvSpPr>
        <p:spPr>
          <a:xfrm>
            <a:off x="5951458" y="3354824"/>
            <a:ext cx="2437805" cy="1775341"/>
          </a:xfrm>
          <a:prstGeom prst="roundRect">
            <a:avLst>
              <a:gd name="adj" fmla="val 4074"/>
            </a:avLst>
          </a:prstGeom>
          <a:solidFill>
            <a:srgbClr val="DADBF1"/>
          </a:solidFill>
          <a:ln w="10001">
            <a:solidFill>
              <a:srgbClr val="B5B7E3"/>
            </a:solidFill>
            <a:prstDash val="solid"/>
          </a:ln>
        </p:spPr>
      </p:sp>
      <p:sp>
        <p:nvSpPr>
          <p:cNvPr id="13" name="Text 11"/>
          <p:cNvSpPr/>
          <p:nvPr/>
        </p:nvSpPr>
        <p:spPr>
          <a:xfrm>
            <a:off x="6122075" y="3525441"/>
            <a:ext cx="2096572" cy="501968"/>
          </a:xfrm>
          <a:prstGeom prst="rect">
            <a:avLst/>
          </a:prstGeom>
          <a:noFill/>
          <a:ln/>
        </p:spPr>
        <p:txBody>
          <a:bodyPr wrap="square" rtlCol="0" anchor="t"/>
          <a:lstStyle/>
          <a:p>
            <a:pPr indent="0" marL="0">
              <a:lnSpc>
                <a:spcPts val="1978"/>
              </a:lnSpc>
              <a:buNone/>
            </a:pPr>
            <a:r>
              <a:rPr lang="en-US" sz="1582" b="1" spc="-47" kern="0" dirty="0">
                <a:solidFill>
                  <a:srgbClr val="272525"/>
                </a:solidFill>
                <a:latin typeface="Inter" pitchFamily="34" charset="0"/>
                <a:ea typeface="Inter" pitchFamily="34" charset="-122"/>
                <a:cs typeface="Inter" pitchFamily="34" charset="-120"/>
              </a:rPr>
              <a:t>Gestion de projet informatique</a:t>
            </a:r>
            <a:endParaRPr lang="en-US" sz="1582" dirty="0"/>
          </a:p>
        </p:txBody>
      </p:sp>
      <p:sp>
        <p:nvSpPr>
          <p:cNvPr id="14" name="Text 12"/>
          <p:cNvSpPr/>
          <p:nvPr/>
        </p:nvSpPr>
        <p:spPr>
          <a:xfrm>
            <a:off x="6122075" y="4188023"/>
            <a:ext cx="2096572" cy="771525"/>
          </a:xfrm>
          <a:prstGeom prst="rect">
            <a:avLst/>
          </a:prstGeom>
          <a:noFill/>
          <a:ln/>
        </p:spPr>
        <p:txBody>
          <a:bodyPr wrap="square" rtlCol="0" anchor="t"/>
          <a:lstStyle/>
          <a:p>
            <a:pPr indent="0" marL="0">
              <a:lnSpc>
                <a:spcPts val="2025"/>
              </a:lnSpc>
              <a:buNone/>
            </a:pPr>
            <a:r>
              <a:rPr lang="en-US" sz="1266" spc="-25" kern="0" dirty="0">
                <a:solidFill>
                  <a:srgbClr val="272525"/>
                </a:solidFill>
                <a:latin typeface="Inter" pitchFamily="34" charset="0"/>
                <a:ea typeface="Inter" pitchFamily="34" charset="-122"/>
                <a:cs typeface="Inter" pitchFamily="34" charset="-120"/>
              </a:rPr>
              <a:t>PMBOK établit les processus pour la gestion des projets informatiques.</a:t>
            </a:r>
            <a:endParaRPr lang="en-US" sz="1266" dirty="0"/>
          </a:p>
        </p:txBody>
      </p:sp>
      <p:sp>
        <p:nvSpPr>
          <p:cNvPr id="15" name="Shape 13"/>
          <p:cNvSpPr/>
          <p:nvPr/>
        </p:nvSpPr>
        <p:spPr>
          <a:xfrm>
            <a:off x="754618" y="5290780"/>
            <a:ext cx="3737134" cy="1524357"/>
          </a:xfrm>
          <a:prstGeom prst="roundRect">
            <a:avLst>
              <a:gd name="adj" fmla="val 4745"/>
            </a:avLst>
          </a:prstGeom>
          <a:solidFill>
            <a:srgbClr val="DADBF1"/>
          </a:solidFill>
          <a:ln w="10001">
            <a:solidFill>
              <a:srgbClr val="B5B7E3"/>
            </a:solidFill>
            <a:prstDash val="solid"/>
          </a:ln>
        </p:spPr>
      </p:sp>
      <p:sp>
        <p:nvSpPr>
          <p:cNvPr id="16" name="Text 14"/>
          <p:cNvSpPr/>
          <p:nvPr/>
        </p:nvSpPr>
        <p:spPr>
          <a:xfrm>
            <a:off x="925235" y="5461397"/>
            <a:ext cx="2498288" cy="250984"/>
          </a:xfrm>
          <a:prstGeom prst="rect">
            <a:avLst/>
          </a:prstGeom>
          <a:noFill/>
          <a:ln/>
        </p:spPr>
        <p:txBody>
          <a:bodyPr wrap="none" rtlCol="0" anchor="t"/>
          <a:lstStyle/>
          <a:p>
            <a:pPr indent="0" marL="0">
              <a:lnSpc>
                <a:spcPts val="1978"/>
              </a:lnSpc>
              <a:buNone/>
            </a:pPr>
            <a:r>
              <a:rPr lang="en-US" sz="1582" b="1" spc="-47" kern="0" dirty="0">
                <a:solidFill>
                  <a:srgbClr val="272525"/>
                </a:solidFill>
                <a:latin typeface="Inter" pitchFamily="34" charset="0"/>
                <a:ea typeface="Inter" pitchFamily="34" charset="-122"/>
                <a:cs typeface="Inter" pitchFamily="34" charset="-120"/>
              </a:rPr>
              <a:t>Flexibilité et Adapatabilité</a:t>
            </a:r>
            <a:endParaRPr lang="en-US" sz="1582" dirty="0"/>
          </a:p>
        </p:txBody>
      </p:sp>
      <p:sp>
        <p:nvSpPr>
          <p:cNvPr id="17" name="Text 15"/>
          <p:cNvSpPr/>
          <p:nvPr/>
        </p:nvSpPr>
        <p:spPr>
          <a:xfrm>
            <a:off x="925235" y="5872996"/>
            <a:ext cx="3395901" cy="514350"/>
          </a:xfrm>
          <a:prstGeom prst="rect">
            <a:avLst/>
          </a:prstGeom>
          <a:noFill/>
          <a:ln/>
        </p:spPr>
        <p:txBody>
          <a:bodyPr wrap="square" rtlCol="0" anchor="t"/>
          <a:lstStyle/>
          <a:p>
            <a:pPr indent="0" marL="0">
              <a:lnSpc>
                <a:spcPts val="2025"/>
              </a:lnSpc>
              <a:buNone/>
            </a:pPr>
            <a:r>
              <a:rPr lang="en-US" sz="1266" spc="-25" kern="0" dirty="0">
                <a:solidFill>
                  <a:srgbClr val="272525"/>
                </a:solidFill>
                <a:latin typeface="Inter" pitchFamily="34" charset="0"/>
                <a:ea typeface="Inter" pitchFamily="34" charset="-122"/>
                <a:cs typeface="Inter" pitchFamily="34" charset="-120"/>
              </a:rPr>
              <a:t>Agile et Scrum offrent des approches flexibles et adaptatives pour la gestion des projets SI.</a:t>
            </a:r>
            <a:endParaRPr lang="en-US" sz="1266" dirty="0"/>
          </a:p>
        </p:txBody>
      </p:sp>
      <p:sp>
        <p:nvSpPr>
          <p:cNvPr id="18" name="Shape 16"/>
          <p:cNvSpPr/>
          <p:nvPr/>
        </p:nvSpPr>
        <p:spPr>
          <a:xfrm>
            <a:off x="4652367" y="5290780"/>
            <a:ext cx="3737134" cy="1524357"/>
          </a:xfrm>
          <a:prstGeom prst="roundRect">
            <a:avLst>
              <a:gd name="adj" fmla="val 4745"/>
            </a:avLst>
          </a:prstGeom>
          <a:solidFill>
            <a:srgbClr val="DADBF1"/>
          </a:solidFill>
          <a:ln w="10001">
            <a:solidFill>
              <a:srgbClr val="B5B7E3"/>
            </a:solidFill>
            <a:prstDash val="solid"/>
          </a:ln>
        </p:spPr>
      </p:sp>
      <p:sp>
        <p:nvSpPr>
          <p:cNvPr id="19" name="Text 17"/>
          <p:cNvSpPr/>
          <p:nvPr/>
        </p:nvSpPr>
        <p:spPr>
          <a:xfrm>
            <a:off x="4822984" y="5461397"/>
            <a:ext cx="3017996" cy="250984"/>
          </a:xfrm>
          <a:prstGeom prst="rect">
            <a:avLst/>
          </a:prstGeom>
          <a:noFill/>
          <a:ln/>
        </p:spPr>
        <p:txBody>
          <a:bodyPr wrap="none" rtlCol="0" anchor="t"/>
          <a:lstStyle/>
          <a:p>
            <a:pPr indent="0" marL="0">
              <a:lnSpc>
                <a:spcPts val="1978"/>
              </a:lnSpc>
              <a:buNone/>
            </a:pPr>
            <a:r>
              <a:rPr lang="en-US" sz="1582" b="1" spc="-47" kern="0" dirty="0">
                <a:solidFill>
                  <a:srgbClr val="272525"/>
                </a:solidFill>
                <a:latin typeface="Inter" pitchFamily="34" charset="0"/>
                <a:ea typeface="Inter" pitchFamily="34" charset="-122"/>
                <a:cs typeface="Inter" pitchFamily="34" charset="-120"/>
              </a:rPr>
              <a:t>Amélioration des performances</a:t>
            </a:r>
            <a:endParaRPr lang="en-US" sz="1582" dirty="0"/>
          </a:p>
        </p:txBody>
      </p:sp>
      <p:sp>
        <p:nvSpPr>
          <p:cNvPr id="20" name="Text 18"/>
          <p:cNvSpPr/>
          <p:nvPr/>
        </p:nvSpPr>
        <p:spPr>
          <a:xfrm>
            <a:off x="4822984" y="5872996"/>
            <a:ext cx="3395901" cy="771525"/>
          </a:xfrm>
          <a:prstGeom prst="rect">
            <a:avLst/>
          </a:prstGeom>
          <a:noFill/>
          <a:ln/>
        </p:spPr>
        <p:txBody>
          <a:bodyPr wrap="square" rtlCol="0" anchor="t"/>
          <a:lstStyle/>
          <a:p>
            <a:pPr indent="0" marL="0">
              <a:lnSpc>
                <a:spcPts val="2025"/>
              </a:lnSpc>
              <a:buNone/>
            </a:pPr>
            <a:r>
              <a:rPr lang="en-US" sz="1266" spc="-25" kern="0" dirty="0">
                <a:solidFill>
                  <a:srgbClr val="272525"/>
                </a:solidFill>
                <a:latin typeface="Inter" pitchFamily="34" charset="0"/>
                <a:ea typeface="Inter" pitchFamily="34" charset="-122"/>
                <a:cs typeface="Inter" pitchFamily="34" charset="-120"/>
              </a:rPr>
              <a:t>Six Sigma vise à réduire la variation et les défauts pour améliorer les performances et atteindre des niveaux de qualité élevés.</a:t>
            </a:r>
            <a:endParaRPr lang="en-US" sz="1266" dirty="0"/>
          </a:p>
        </p:txBody>
      </p:sp>
      <p:pic>
        <p:nvPicPr>
          <p:cNvPr id="21"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601432"/>
          </a:xfrm>
          <a:prstGeom prst="rect">
            <a:avLst/>
          </a:prstGeom>
          <a:solidFill>
            <a:srgbClr val="FFFFFF"/>
          </a:solidFill>
          <a:ln w="9644">
            <a:solidFill>
              <a:srgbClr val="E5E0DF"/>
            </a:solidFill>
            <a:prstDash val="solid"/>
          </a:ln>
        </p:spPr>
      </p:sp>
      <p:sp>
        <p:nvSpPr>
          <p:cNvPr id="4" name="Text 2"/>
          <p:cNvSpPr/>
          <p:nvPr/>
        </p:nvSpPr>
        <p:spPr>
          <a:xfrm>
            <a:off x="3621167" y="427673"/>
            <a:ext cx="4455676" cy="486013"/>
          </a:xfrm>
          <a:prstGeom prst="rect">
            <a:avLst/>
          </a:prstGeom>
          <a:noFill/>
          <a:ln/>
        </p:spPr>
        <p:txBody>
          <a:bodyPr wrap="none" rtlCol="0" anchor="t"/>
          <a:lstStyle/>
          <a:p>
            <a:pPr indent="0" marL="0">
              <a:lnSpc>
                <a:spcPts val="3827"/>
              </a:lnSpc>
              <a:buNone/>
            </a:pPr>
            <a:r>
              <a:rPr lang="en-US" sz="3062" b="1" spc="-92" kern="0" dirty="0">
                <a:solidFill>
                  <a:srgbClr val="000000"/>
                </a:solidFill>
                <a:latin typeface="Inter" pitchFamily="34" charset="0"/>
                <a:ea typeface="Inter" pitchFamily="34" charset="-122"/>
                <a:cs typeface="Inter" pitchFamily="34" charset="-120"/>
              </a:rPr>
              <a:t>3. Objectifs Stratégiques</a:t>
            </a:r>
            <a:endParaRPr lang="en-US" sz="3062" dirty="0"/>
          </a:p>
        </p:txBody>
      </p:sp>
      <p:sp>
        <p:nvSpPr>
          <p:cNvPr id="5" name="Text 3"/>
          <p:cNvSpPr/>
          <p:nvPr/>
        </p:nvSpPr>
        <p:spPr>
          <a:xfrm>
            <a:off x="3621167" y="1224677"/>
            <a:ext cx="7388066"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Le choix de la méthodologie dépend des besoins spécifiques de l'organisation, de la nature des projets SI, de la culture de l'entreprise et des objectifs stratégiques.</a:t>
            </a:r>
            <a:endParaRPr lang="en-US" sz="1225" dirty="0"/>
          </a:p>
        </p:txBody>
      </p:sp>
      <p:sp>
        <p:nvSpPr>
          <p:cNvPr id="6" name="Shape 4"/>
          <p:cNvSpPr/>
          <p:nvPr/>
        </p:nvSpPr>
        <p:spPr>
          <a:xfrm>
            <a:off x="3621167" y="2018467"/>
            <a:ext cx="349925" cy="349925"/>
          </a:xfrm>
          <a:prstGeom prst="roundRect">
            <a:avLst>
              <a:gd name="adj" fmla="val 20002"/>
            </a:avLst>
          </a:prstGeom>
          <a:solidFill>
            <a:srgbClr val="DADBF1"/>
          </a:solidFill>
          <a:ln w="9644">
            <a:solidFill>
              <a:srgbClr val="B5B7E3"/>
            </a:solidFill>
            <a:prstDash val="solid"/>
          </a:ln>
        </p:spPr>
      </p:sp>
      <p:sp>
        <p:nvSpPr>
          <p:cNvPr id="7" name="Text 5"/>
          <p:cNvSpPr/>
          <p:nvPr/>
        </p:nvSpPr>
        <p:spPr>
          <a:xfrm>
            <a:off x="3740468" y="2047518"/>
            <a:ext cx="111204" cy="291703"/>
          </a:xfrm>
          <a:prstGeom prst="rect">
            <a:avLst/>
          </a:prstGeom>
          <a:noFill/>
          <a:ln/>
        </p:spPr>
        <p:txBody>
          <a:bodyPr wrap="none" rtlCol="0" anchor="t"/>
          <a:lstStyle/>
          <a:p>
            <a:pPr algn="ctr" indent="0" marL="0">
              <a:lnSpc>
                <a:spcPts val="2296"/>
              </a:lnSpc>
              <a:buNone/>
            </a:pPr>
            <a:r>
              <a:rPr lang="en-US" sz="1837" b="1" spc="-24" kern="0" dirty="0">
                <a:solidFill>
                  <a:srgbClr val="272525"/>
                </a:solidFill>
                <a:latin typeface="Inter" pitchFamily="34" charset="0"/>
                <a:ea typeface="Inter" pitchFamily="34" charset="-122"/>
                <a:cs typeface="Inter" pitchFamily="34" charset="-120"/>
              </a:rPr>
              <a:t>1</a:t>
            </a:r>
            <a:endParaRPr lang="en-US" sz="1837" dirty="0"/>
          </a:p>
        </p:txBody>
      </p:sp>
      <p:sp>
        <p:nvSpPr>
          <p:cNvPr id="8" name="Text 6"/>
          <p:cNvSpPr/>
          <p:nvPr/>
        </p:nvSpPr>
        <p:spPr>
          <a:xfrm>
            <a:off x="4126587" y="2071926"/>
            <a:ext cx="1555313" cy="243007"/>
          </a:xfrm>
          <a:prstGeom prst="rect">
            <a:avLst/>
          </a:prstGeom>
          <a:noFill/>
          <a:ln/>
        </p:spPr>
        <p:txBody>
          <a:bodyPr wrap="none" rtlCol="0" anchor="t"/>
          <a:lstStyle/>
          <a:p>
            <a:pPr indent="0" marL="0">
              <a:lnSpc>
                <a:spcPts val="1914"/>
              </a:lnSpc>
              <a:buNone/>
            </a:pPr>
            <a:r>
              <a:rPr lang="en-US" sz="1531" b="1" spc="-46" kern="0" dirty="0">
                <a:solidFill>
                  <a:srgbClr val="272525"/>
                </a:solidFill>
                <a:latin typeface="Inter" pitchFamily="34" charset="0"/>
                <a:ea typeface="Inter" pitchFamily="34" charset="-122"/>
                <a:cs typeface="Inter" pitchFamily="34" charset="-120"/>
              </a:rPr>
              <a:t>Clientèle</a:t>
            </a:r>
            <a:endParaRPr lang="en-US" sz="1531" dirty="0"/>
          </a:p>
        </p:txBody>
      </p:sp>
      <p:sp>
        <p:nvSpPr>
          <p:cNvPr id="9" name="Text 7"/>
          <p:cNvSpPr/>
          <p:nvPr/>
        </p:nvSpPr>
        <p:spPr>
          <a:xfrm>
            <a:off x="4126587" y="2470428"/>
            <a:ext cx="3110865" cy="1741051"/>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Assurer la satisfaction des clients est un objectif clé pour toute entreprise. Pour atteindre cet objectif, il est important de comprendre les attentes des clients, de surveiller leur satisfaction et de prendre des mesures pour améliorer continuellement la qualité des services informatiques.</a:t>
            </a:r>
            <a:endParaRPr lang="en-US" sz="1225" dirty="0"/>
          </a:p>
        </p:txBody>
      </p:sp>
      <p:sp>
        <p:nvSpPr>
          <p:cNvPr id="10" name="Shape 8"/>
          <p:cNvSpPr/>
          <p:nvPr/>
        </p:nvSpPr>
        <p:spPr>
          <a:xfrm>
            <a:off x="7392948" y="2018467"/>
            <a:ext cx="349925" cy="349925"/>
          </a:xfrm>
          <a:prstGeom prst="roundRect">
            <a:avLst>
              <a:gd name="adj" fmla="val 20002"/>
            </a:avLst>
          </a:prstGeom>
          <a:solidFill>
            <a:srgbClr val="DADBF1"/>
          </a:solidFill>
          <a:ln w="9644">
            <a:solidFill>
              <a:srgbClr val="B5B7E3"/>
            </a:solidFill>
            <a:prstDash val="solid"/>
          </a:ln>
        </p:spPr>
      </p:sp>
      <p:sp>
        <p:nvSpPr>
          <p:cNvPr id="11" name="Text 9"/>
          <p:cNvSpPr/>
          <p:nvPr/>
        </p:nvSpPr>
        <p:spPr>
          <a:xfrm>
            <a:off x="7493198" y="2047518"/>
            <a:ext cx="149304" cy="291703"/>
          </a:xfrm>
          <a:prstGeom prst="rect">
            <a:avLst/>
          </a:prstGeom>
          <a:noFill/>
          <a:ln/>
        </p:spPr>
        <p:txBody>
          <a:bodyPr wrap="none" rtlCol="0" anchor="t"/>
          <a:lstStyle/>
          <a:p>
            <a:pPr algn="ctr" indent="0" marL="0">
              <a:lnSpc>
                <a:spcPts val="2296"/>
              </a:lnSpc>
              <a:buNone/>
            </a:pPr>
            <a:r>
              <a:rPr lang="en-US" sz="1837" b="1" spc="-24" kern="0" dirty="0">
                <a:solidFill>
                  <a:srgbClr val="272525"/>
                </a:solidFill>
                <a:latin typeface="Inter" pitchFamily="34" charset="0"/>
                <a:ea typeface="Inter" pitchFamily="34" charset="-122"/>
                <a:cs typeface="Inter" pitchFamily="34" charset="-120"/>
              </a:rPr>
              <a:t>2</a:t>
            </a:r>
            <a:endParaRPr lang="en-US" sz="1837" dirty="0"/>
          </a:p>
        </p:txBody>
      </p:sp>
      <p:sp>
        <p:nvSpPr>
          <p:cNvPr id="12" name="Text 10"/>
          <p:cNvSpPr/>
          <p:nvPr/>
        </p:nvSpPr>
        <p:spPr>
          <a:xfrm>
            <a:off x="7898368" y="2071926"/>
            <a:ext cx="1555313" cy="243007"/>
          </a:xfrm>
          <a:prstGeom prst="rect">
            <a:avLst/>
          </a:prstGeom>
          <a:noFill/>
          <a:ln/>
        </p:spPr>
        <p:txBody>
          <a:bodyPr wrap="none" rtlCol="0" anchor="t"/>
          <a:lstStyle/>
          <a:p>
            <a:pPr indent="0" marL="0">
              <a:lnSpc>
                <a:spcPts val="1914"/>
              </a:lnSpc>
              <a:buNone/>
            </a:pPr>
            <a:r>
              <a:rPr lang="en-US" sz="1531" b="1" spc="-46" kern="0" dirty="0">
                <a:solidFill>
                  <a:srgbClr val="272525"/>
                </a:solidFill>
                <a:latin typeface="Inter" pitchFamily="34" charset="0"/>
                <a:ea typeface="Inter" pitchFamily="34" charset="-122"/>
                <a:cs typeface="Inter" pitchFamily="34" charset="-120"/>
              </a:rPr>
              <a:t>Compétitivité</a:t>
            </a:r>
            <a:endParaRPr lang="en-US" sz="1531" dirty="0"/>
          </a:p>
        </p:txBody>
      </p:sp>
      <p:sp>
        <p:nvSpPr>
          <p:cNvPr id="13" name="Text 11"/>
          <p:cNvSpPr/>
          <p:nvPr/>
        </p:nvSpPr>
        <p:spPr>
          <a:xfrm>
            <a:off x="7898368" y="2470428"/>
            <a:ext cx="3110865" cy="1989773"/>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L'amélioration de la compétitivité est une préoccupation majeure pour les entreprises.  Pour atteindre cet objectif, il est important de surveiller les performances des projets SI, de rechercher des moyens d'améliorer les processus et de mettre en place des pratiques de gestion de projet efficaces.</a:t>
            </a:r>
            <a:endParaRPr lang="en-US" sz="1225" dirty="0"/>
          </a:p>
        </p:txBody>
      </p:sp>
      <p:sp>
        <p:nvSpPr>
          <p:cNvPr id="14" name="Shape 12"/>
          <p:cNvSpPr/>
          <p:nvPr/>
        </p:nvSpPr>
        <p:spPr>
          <a:xfrm>
            <a:off x="3621167" y="4737140"/>
            <a:ext cx="349925" cy="349925"/>
          </a:xfrm>
          <a:prstGeom prst="roundRect">
            <a:avLst>
              <a:gd name="adj" fmla="val 20002"/>
            </a:avLst>
          </a:prstGeom>
          <a:solidFill>
            <a:srgbClr val="DADBF1"/>
          </a:solidFill>
          <a:ln w="9644">
            <a:solidFill>
              <a:srgbClr val="B5B7E3"/>
            </a:solidFill>
            <a:prstDash val="solid"/>
          </a:ln>
        </p:spPr>
      </p:sp>
      <p:sp>
        <p:nvSpPr>
          <p:cNvPr id="15" name="Text 13"/>
          <p:cNvSpPr/>
          <p:nvPr/>
        </p:nvSpPr>
        <p:spPr>
          <a:xfrm>
            <a:off x="3717608" y="4766191"/>
            <a:ext cx="156924" cy="291703"/>
          </a:xfrm>
          <a:prstGeom prst="rect">
            <a:avLst/>
          </a:prstGeom>
          <a:noFill/>
          <a:ln/>
        </p:spPr>
        <p:txBody>
          <a:bodyPr wrap="none" rtlCol="0" anchor="t"/>
          <a:lstStyle/>
          <a:p>
            <a:pPr algn="ctr" indent="0" marL="0">
              <a:lnSpc>
                <a:spcPts val="2296"/>
              </a:lnSpc>
              <a:buNone/>
            </a:pPr>
            <a:r>
              <a:rPr lang="en-US" sz="1837" b="1" spc="-24" kern="0" dirty="0">
                <a:solidFill>
                  <a:srgbClr val="272525"/>
                </a:solidFill>
                <a:latin typeface="Inter" pitchFamily="34" charset="0"/>
                <a:ea typeface="Inter" pitchFamily="34" charset="-122"/>
                <a:cs typeface="Inter" pitchFamily="34" charset="-120"/>
              </a:rPr>
              <a:t>3</a:t>
            </a:r>
            <a:endParaRPr lang="en-US" sz="1837" dirty="0"/>
          </a:p>
        </p:txBody>
      </p:sp>
      <p:sp>
        <p:nvSpPr>
          <p:cNvPr id="16" name="Text 14"/>
          <p:cNvSpPr/>
          <p:nvPr/>
        </p:nvSpPr>
        <p:spPr>
          <a:xfrm>
            <a:off x="4126587" y="4790599"/>
            <a:ext cx="1555313" cy="243007"/>
          </a:xfrm>
          <a:prstGeom prst="rect">
            <a:avLst/>
          </a:prstGeom>
          <a:noFill/>
          <a:ln/>
        </p:spPr>
        <p:txBody>
          <a:bodyPr wrap="none" rtlCol="0" anchor="t"/>
          <a:lstStyle/>
          <a:p>
            <a:pPr indent="0" marL="0">
              <a:lnSpc>
                <a:spcPts val="1914"/>
              </a:lnSpc>
              <a:buNone/>
            </a:pPr>
            <a:r>
              <a:rPr lang="en-US" sz="1531" b="1" spc="-46" kern="0" dirty="0">
                <a:solidFill>
                  <a:srgbClr val="272525"/>
                </a:solidFill>
                <a:latin typeface="Inter" pitchFamily="34" charset="0"/>
                <a:ea typeface="Inter" pitchFamily="34" charset="-122"/>
                <a:cs typeface="Inter" pitchFamily="34" charset="-120"/>
              </a:rPr>
              <a:t>Innovation</a:t>
            </a:r>
            <a:endParaRPr lang="en-US" sz="1531" dirty="0"/>
          </a:p>
        </p:txBody>
      </p:sp>
      <p:sp>
        <p:nvSpPr>
          <p:cNvPr id="17" name="Text 15"/>
          <p:cNvSpPr/>
          <p:nvPr/>
        </p:nvSpPr>
        <p:spPr>
          <a:xfrm>
            <a:off x="4126587" y="5189101"/>
            <a:ext cx="3110865" cy="1989773"/>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La promotion de l'innovation et du développement de nouveaux produits est essentielle pour assurer la croissance à long terme de l'entreprise. Pour atteindre cet objectif, il est important de favoriser une culture d'innovation, d'encourager la créativité et de développer des capacités de gestion de projet agiles.</a:t>
            </a:r>
            <a:endParaRPr lang="en-US" sz="1225" dirty="0"/>
          </a:p>
        </p:txBody>
      </p:sp>
      <p:sp>
        <p:nvSpPr>
          <p:cNvPr id="18" name="Shape 16"/>
          <p:cNvSpPr/>
          <p:nvPr/>
        </p:nvSpPr>
        <p:spPr>
          <a:xfrm>
            <a:off x="7392948" y="4737140"/>
            <a:ext cx="349925" cy="349925"/>
          </a:xfrm>
          <a:prstGeom prst="roundRect">
            <a:avLst>
              <a:gd name="adj" fmla="val 20002"/>
            </a:avLst>
          </a:prstGeom>
          <a:solidFill>
            <a:srgbClr val="DADBF1"/>
          </a:solidFill>
          <a:ln w="9644">
            <a:solidFill>
              <a:srgbClr val="B5B7E3"/>
            </a:solidFill>
            <a:prstDash val="solid"/>
          </a:ln>
        </p:spPr>
      </p:sp>
      <p:sp>
        <p:nvSpPr>
          <p:cNvPr id="19" name="Text 17"/>
          <p:cNvSpPr/>
          <p:nvPr/>
        </p:nvSpPr>
        <p:spPr>
          <a:xfrm>
            <a:off x="7493198" y="4766191"/>
            <a:ext cx="149304" cy="291703"/>
          </a:xfrm>
          <a:prstGeom prst="rect">
            <a:avLst/>
          </a:prstGeom>
          <a:noFill/>
          <a:ln/>
        </p:spPr>
        <p:txBody>
          <a:bodyPr wrap="none" rtlCol="0" anchor="t"/>
          <a:lstStyle/>
          <a:p>
            <a:pPr algn="ctr" indent="0" marL="0">
              <a:lnSpc>
                <a:spcPts val="2296"/>
              </a:lnSpc>
              <a:buNone/>
            </a:pPr>
            <a:r>
              <a:rPr lang="en-US" sz="1837" b="1" spc="-24" kern="0" dirty="0">
                <a:solidFill>
                  <a:srgbClr val="272525"/>
                </a:solidFill>
                <a:latin typeface="Inter" pitchFamily="34" charset="0"/>
                <a:ea typeface="Inter" pitchFamily="34" charset="-122"/>
                <a:cs typeface="Inter" pitchFamily="34" charset="-120"/>
              </a:rPr>
              <a:t>4</a:t>
            </a:r>
            <a:endParaRPr lang="en-US" sz="1837" dirty="0"/>
          </a:p>
        </p:txBody>
      </p:sp>
      <p:sp>
        <p:nvSpPr>
          <p:cNvPr id="20" name="Text 18"/>
          <p:cNvSpPr/>
          <p:nvPr/>
        </p:nvSpPr>
        <p:spPr>
          <a:xfrm>
            <a:off x="7898368" y="4790599"/>
            <a:ext cx="1555313" cy="243007"/>
          </a:xfrm>
          <a:prstGeom prst="rect">
            <a:avLst/>
          </a:prstGeom>
          <a:noFill/>
          <a:ln/>
        </p:spPr>
        <p:txBody>
          <a:bodyPr wrap="none" rtlCol="0" anchor="t"/>
          <a:lstStyle/>
          <a:p>
            <a:pPr indent="0" marL="0">
              <a:lnSpc>
                <a:spcPts val="1914"/>
              </a:lnSpc>
              <a:buNone/>
            </a:pPr>
            <a:r>
              <a:rPr lang="en-US" sz="1531" b="1" spc="-46" kern="0" dirty="0">
                <a:solidFill>
                  <a:srgbClr val="272525"/>
                </a:solidFill>
                <a:latin typeface="Inter" pitchFamily="34" charset="0"/>
                <a:ea typeface="Inter" pitchFamily="34" charset="-122"/>
                <a:cs typeface="Inter" pitchFamily="34" charset="-120"/>
              </a:rPr>
              <a:t>Productivité</a:t>
            </a:r>
            <a:endParaRPr lang="en-US" sz="1531" dirty="0"/>
          </a:p>
        </p:txBody>
      </p:sp>
      <p:sp>
        <p:nvSpPr>
          <p:cNvPr id="21" name="Text 19"/>
          <p:cNvSpPr/>
          <p:nvPr/>
        </p:nvSpPr>
        <p:spPr>
          <a:xfrm>
            <a:off x="7898368" y="5189101"/>
            <a:ext cx="3110865" cy="2984659"/>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L'optimisation de la productivité du service informatique peut aider l'entreprise à tirer le meilleur parti de ses ressources. Dans le domaine des systèmes d'information, cela peut signifier améliorer l'efficacité des processus, rationaliser les systèmes existants et automatiser les tâches répétitives. Pour atteindre cet objectif, il est important de mesurer régulièrement la productivité, d'identifier les goulots d'étranglement et de mettre en place des pratiques de gestion de projet efficaces.</a:t>
            </a:r>
            <a:endParaRPr lang="en-US" sz="12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14630400" cy="1333143"/>
          </a:xfrm>
          <a:prstGeom prst="rect">
            <a:avLst/>
          </a:prstGeom>
        </p:spPr>
      </p:pic>
      <p:sp>
        <p:nvSpPr>
          <p:cNvPr id="5" name="Text 2"/>
          <p:cNvSpPr/>
          <p:nvPr/>
        </p:nvSpPr>
        <p:spPr>
          <a:xfrm>
            <a:off x="2037993" y="2010251"/>
            <a:ext cx="8496538"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4. Adaptation de la Méthodologie</a:t>
            </a:r>
            <a:endParaRPr lang="en-US" sz="4374" dirty="0"/>
          </a:p>
        </p:txBody>
      </p:sp>
      <p:sp>
        <p:nvSpPr>
          <p:cNvPr id="6" name="Text 3"/>
          <p:cNvSpPr/>
          <p:nvPr/>
        </p:nvSpPr>
        <p:spPr>
          <a:xfrm>
            <a:off x="2037993" y="3037880"/>
            <a:ext cx="10554414"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Il est possible de combiner ou d'adapter les méthodologies de gestion de SI selon les besoins de l'organisation.</a:t>
            </a:r>
            <a:endParaRPr lang="en-US" sz="1750" dirty="0"/>
          </a:p>
        </p:txBody>
      </p:sp>
      <p:sp>
        <p:nvSpPr>
          <p:cNvPr id="7" name="Text 4"/>
          <p:cNvSpPr/>
          <p:nvPr/>
        </p:nvSpPr>
        <p:spPr>
          <a:xfrm>
            <a:off x="2037993" y="4220766"/>
            <a:ext cx="4909304" cy="416481"/>
          </a:xfrm>
          <a:prstGeom prst="rect">
            <a:avLst/>
          </a:prstGeom>
          <a:noFill/>
          <a:ln/>
        </p:spPr>
        <p:txBody>
          <a:bodyPr wrap="none" rtlCol="0" anchor="t"/>
          <a:lstStyle/>
          <a:p>
            <a:pPr indent="0" marL="0">
              <a:lnSpc>
                <a:spcPts val="3281"/>
              </a:lnSpc>
              <a:buNone/>
            </a:pPr>
            <a:r>
              <a:rPr lang="en-US" sz="2624" b="1" spc="-79" kern="0" dirty="0">
                <a:solidFill>
                  <a:srgbClr val="000000"/>
                </a:solidFill>
                <a:latin typeface="Inter" pitchFamily="34" charset="0"/>
                <a:ea typeface="Inter" pitchFamily="34" charset="-122"/>
                <a:cs typeface="Inter" pitchFamily="34" charset="-120"/>
              </a:rPr>
              <a:t>Combinaison de Méthodologies</a:t>
            </a:r>
            <a:endParaRPr lang="en-US" sz="2624" dirty="0"/>
          </a:p>
        </p:txBody>
      </p:sp>
      <p:sp>
        <p:nvSpPr>
          <p:cNvPr id="8" name="Text 5"/>
          <p:cNvSpPr/>
          <p:nvPr/>
        </p:nvSpPr>
        <p:spPr>
          <a:xfrm>
            <a:off x="2393394" y="4887158"/>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ITIL et COBIT pour la gestion de la qualité et la gouvernance des SI.</a:t>
            </a:r>
            <a:endParaRPr lang="en-US" sz="1750" dirty="0"/>
          </a:p>
        </p:txBody>
      </p:sp>
      <p:sp>
        <p:nvSpPr>
          <p:cNvPr id="9" name="Text 6"/>
          <p:cNvSpPr/>
          <p:nvPr/>
        </p:nvSpPr>
        <p:spPr>
          <a:xfrm>
            <a:off x="2393394" y="5775603"/>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Agile et Scrum pour la flexibilité et l'adaptabilité.</a:t>
            </a:r>
            <a:endParaRPr lang="en-US" sz="1750" dirty="0"/>
          </a:p>
        </p:txBody>
      </p:sp>
      <p:sp>
        <p:nvSpPr>
          <p:cNvPr id="10" name="Text 7"/>
          <p:cNvSpPr/>
          <p:nvPr/>
        </p:nvSpPr>
        <p:spPr>
          <a:xfrm>
            <a:off x="2393394" y="6664047"/>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Six Sigma pour l'amélioration des performances.</a:t>
            </a:r>
            <a:endParaRPr lang="en-US" sz="1750" dirty="0"/>
          </a:p>
        </p:txBody>
      </p:sp>
      <p:sp>
        <p:nvSpPr>
          <p:cNvPr id="11" name="Text 8"/>
          <p:cNvSpPr/>
          <p:nvPr/>
        </p:nvSpPr>
        <p:spPr>
          <a:xfrm>
            <a:off x="7593806" y="4220766"/>
            <a:ext cx="4764524" cy="416481"/>
          </a:xfrm>
          <a:prstGeom prst="rect">
            <a:avLst/>
          </a:prstGeom>
          <a:noFill/>
          <a:ln/>
        </p:spPr>
        <p:txBody>
          <a:bodyPr wrap="none" rtlCol="0" anchor="t"/>
          <a:lstStyle/>
          <a:p>
            <a:pPr indent="0" marL="0">
              <a:lnSpc>
                <a:spcPts val="3281"/>
              </a:lnSpc>
              <a:buNone/>
            </a:pPr>
            <a:r>
              <a:rPr lang="en-US" sz="2624" b="1" spc="-79" kern="0" dirty="0">
                <a:solidFill>
                  <a:srgbClr val="000000"/>
                </a:solidFill>
                <a:latin typeface="Inter" pitchFamily="34" charset="0"/>
                <a:ea typeface="Inter" pitchFamily="34" charset="-122"/>
                <a:cs typeface="Inter" pitchFamily="34" charset="-120"/>
              </a:rPr>
              <a:t>Adaptation des Méthodologies</a:t>
            </a:r>
            <a:endParaRPr lang="en-US" sz="2624" dirty="0"/>
          </a:p>
        </p:txBody>
      </p:sp>
      <p:sp>
        <p:nvSpPr>
          <p:cNvPr id="12" name="Text 9"/>
          <p:cNvSpPr/>
          <p:nvPr/>
        </p:nvSpPr>
        <p:spPr>
          <a:xfrm>
            <a:off x="7949208" y="4887158"/>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Choisir les processus les plus pertinents pour l'organisation.</a:t>
            </a:r>
            <a:endParaRPr lang="en-US" sz="1750" dirty="0"/>
          </a:p>
        </p:txBody>
      </p:sp>
      <p:sp>
        <p:nvSpPr>
          <p:cNvPr id="13" name="Text 10"/>
          <p:cNvSpPr/>
          <p:nvPr/>
        </p:nvSpPr>
        <p:spPr>
          <a:xfrm>
            <a:off x="7949208" y="5775603"/>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Personnaliser les rôles, les tâches et les responsabilités.</a:t>
            </a:r>
            <a:endParaRPr lang="en-US" sz="1750" dirty="0"/>
          </a:p>
        </p:txBody>
      </p:sp>
      <p:sp>
        <p:nvSpPr>
          <p:cNvPr id="14" name="Text 11"/>
          <p:cNvSpPr/>
          <p:nvPr/>
        </p:nvSpPr>
        <p:spPr>
          <a:xfrm>
            <a:off x="7949208" y="6664047"/>
            <a:ext cx="4650819"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Adapter les modèles et les outils utilisés.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1029"/>
          </a:xfrm>
          <a:prstGeom prst="rect">
            <a:avLst/>
          </a:prstGeom>
          <a:solidFill>
            <a:srgbClr val="FFFFFF"/>
          </a:solidFill>
          <a:ln w="12383">
            <a:solidFill>
              <a:srgbClr val="E5E0DF"/>
            </a:solidFill>
            <a:prstDash val="solid"/>
          </a:ln>
        </p:spPr>
      </p:sp>
      <p:sp>
        <p:nvSpPr>
          <p:cNvPr id="4" name="Text 2"/>
          <p:cNvSpPr/>
          <p:nvPr/>
        </p:nvSpPr>
        <p:spPr>
          <a:xfrm>
            <a:off x="2589371" y="547092"/>
            <a:ext cx="3979664" cy="621744"/>
          </a:xfrm>
          <a:prstGeom prst="rect">
            <a:avLst/>
          </a:prstGeom>
          <a:noFill/>
          <a:ln/>
        </p:spPr>
        <p:txBody>
          <a:bodyPr wrap="none" rtlCol="0" anchor="t"/>
          <a:lstStyle/>
          <a:p>
            <a:pPr indent="0" marL="0">
              <a:lnSpc>
                <a:spcPts val="4896"/>
              </a:lnSpc>
              <a:buNone/>
            </a:pPr>
            <a:r>
              <a:rPr lang="en-US" sz="3917" b="1" spc="-118" kern="0" dirty="0">
                <a:solidFill>
                  <a:srgbClr val="000000"/>
                </a:solidFill>
                <a:latin typeface="Inter" pitchFamily="34" charset="0"/>
                <a:ea typeface="Inter" pitchFamily="34" charset="-122"/>
                <a:cs typeface="Inter" pitchFamily="34" charset="-120"/>
              </a:rPr>
              <a:t>5. Conclusion</a:t>
            </a:r>
            <a:endParaRPr lang="en-US" sz="3917" dirty="0"/>
          </a:p>
        </p:txBody>
      </p:sp>
      <p:sp>
        <p:nvSpPr>
          <p:cNvPr id="5" name="Text 3"/>
          <p:cNvSpPr/>
          <p:nvPr/>
        </p:nvSpPr>
        <p:spPr>
          <a:xfrm>
            <a:off x="2589371" y="1467207"/>
            <a:ext cx="9451658" cy="954762"/>
          </a:xfrm>
          <a:prstGeom prst="rect">
            <a:avLst/>
          </a:prstGeom>
          <a:noFill/>
          <a:ln/>
        </p:spPr>
        <p:txBody>
          <a:bodyPr wrap="square" rtlCol="0" anchor="t"/>
          <a:lstStyle/>
          <a:p>
            <a:pPr indent="0" marL="0">
              <a:lnSpc>
                <a:spcPts val="2507"/>
              </a:lnSpc>
              <a:buNone/>
            </a:pPr>
            <a:r>
              <a:rPr lang="en-US" sz="1567" spc="-31" kern="0" dirty="0">
                <a:solidFill>
                  <a:srgbClr val="272525"/>
                </a:solidFill>
                <a:latin typeface="Inter" pitchFamily="34" charset="0"/>
                <a:ea typeface="Inter" pitchFamily="34" charset="-122"/>
                <a:cs typeface="Inter" pitchFamily="34" charset="-120"/>
              </a:rPr>
              <a:t>Les méthodologies de gestion des SI offrent des approches structurées pour la gestion des projets, des processus et des services informatiques. Elles aident les organisations à atteindre leurs objectifs stratégiques, à assurer une qualité de services et à améliorer leur efficacité et leur performance.</a:t>
            </a:r>
            <a:endParaRPr lang="en-US" sz="1567" dirty="0"/>
          </a:p>
        </p:txBody>
      </p:sp>
      <p:sp>
        <p:nvSpPr>
          <p:cNvPr id="6" name="Shape 4"/>
          <p:cNvSpPr/>
          <p:nvPr/>
        </p:nvSpPr>
        <p:spPr>
          <a:xfrm>
            <a:off x="2589371" y="5005745"/>
            <a:ext cx="9451658" cy="39767"/>
          </a:xfrm>
          <a:prstGeom prst="rect">
            <a:avLst/>
          </a:prstGeom>
          <a:solidFill>
            <a:srgbClr val="B5B7E3"/>
          </a:solidFill>
          <a:ln/>
        </p:spPr>
      </p:sp>
      <p:sp>
        <p:nvSpPr>
          <p:cNvPr id="7" name="Shape 5"/>
          <p:cNvSpPr/>
          <p:nvPr/>
        </p:nvSpPr>
        <p:spPr>
          <a:xfrm>
            <a:off x="4882634" y="5005685"/>
            <a:ext cx="39767" cy="696397"/>
          </a:xfrm>
          <a:prstGeom prst="rect">
            <a:avLst/>
          </a:prstGeom>
          <a:solidFill>
            <a:srgbClr val="B5B7E3"/>
          </a:solidFill>
          <a:ln/>
        </p:spPr>
      </p:sp>
      <p:sp>
        <p:nvSpPr>
          <p:cNvPr id="8" name="Shape 6"/>
          <p:cNvSpPr/>
          <p:nvPr/>
        </p:nvSpPr>
        <p:spPr>
          <a:xfrm>
            <a:off x="4678680" y="4781967"/>
            <a:ext cx="447675" cy="447675"/>
          </a:xfrm>
          <a:prstGeom prst="roundRect">
            <a:avLst>
              <a:gd name="adj" fmla="val 20002"/>
            </a:avLst>
          </a:prstGeom>
          <a:solidFill>
            <a:srgbClr val="DADBF1"/>
          </a:solidFill>
          <a:ln w="12383">
            <a:solidFill>
              <a:srgbClr val="B5B7E3"/>
            </a:solidFill>
            <a:prstDash val="solid"/>
          </a:ln>
        </p:spPr>
      </p:sp>
      <p:sp>
        <p:nvSpPr>
          <p:cNvPr id="9" name="Text 7"/>
          <p:cNvSpPr/>
          <p:nvPr/>
        </p:nvSpPr>
        <p:spPr>
          <a:xfrm>
            <a:off x="4835843" y="4819233"/>
            <a:ext cx="133231" cy="373023"/>
          </a:xfrm>
          <a:prstGeom prst="rect">
            <a:avLst/>
          </a:prstGeom>
          <a:noFill/>
          <a:ln/>
        </p:spPr>
        <p:txBody>
          <a:bodyPr wrap="none" rtlCol="0" anchor="t"/>
          <a:lstStyle/>
          <a:p>
            <a:pPr algn="ctr" indent="0" marL="0">
              <a:lnSpc>
                <a:spcPts val="2938"/>
              </a:lnSpc>
              <a:buNone/>
            </a:pPr>
            <a:r>
              <a:rPr lang="en-US" sz="2350" b="1" spc="-31" kern="0" dirty="0">
                <a:solidFill>
                  <a:srgbClr val="272525"/>
                </a:solidFill>
                <a:latin typeface="Inter" pitchFamily="34" charset="0"/>
                <a:ea typeface="Inter" pitchFamily="34" charset="-122"/>
                <a:cs typeface="Inter" pitchFamily="34" charset="-120"/>
              </a:rPr>
              <a:t>1</a:t>
            </a:r>
            <a:endParaRPr lang="en-US" sz="2350" dirty="0"/>
          </a:p>
        </p:txBody>
      </p:sp>
      <p:sp>
        <p:nvSpPr>
          <p:cNvPr id="10" name="Text 8"/>
          <p:cNvSpPr/>
          <p:nvPr/>
        </p:nvSpPr>
        <p:spPr>
          <a:xfrm>
            <a:off x="2952988" y="5901095"/>
            <a:ext cx="3898940" cy="310872"/>
          </a:xfrm>
          <a:prstGeom prst="rect">
            <a:avLst/>
          </a:prstGeom>
          <a:noFill/>
          <a:ln/>
        </p:spPr>
        <p:txBody>
          <a:bodyPr wrap="none" rtlCol="0" anchor="t"/>
          <a:lstStyle/>
          <a:p>
            <a:pPr algn="ctr" indent="0" marL="0">
              <a:lnSpc>
                <a:spcPts val="2448"/>
              </a:lnSpc>
              <a:buNone/>
            </a:pPr>
            <a:r>
              <a:rPr lang="en-US" sz="1959" b="1" spc="-59" kern="0" dirty="0">
                <a:solidFill>
                  <a:srgbClr val="272525"/>
                </a:solidFill>
                <a:latin typeface="Inter" pitchFamily="34" charset="0"/>
                <a:ea typeface="Inter" pitchFamily="34" charset="-122"/>
                <a:cs typeface="Inter" pitchFamily="34" charset="-120"/>
              </a:rPr>
              <a:t>Choisir la Méthodologie Adéquate</a:t>
            </a:r>
            <a:endParaRPr lang="en-US" sz="1959" dirty="0"/>
          </a:p>
        </p:txBody>
      </p:sp>
      <p:sp>
        <p:nvSpPr>
          <p:cNvPr id="11" name="Text 9"/>
          <p:cNvSpPr/>
          <p:nvPr/>
        </p:nvSpPr>
        <p:spPr>
          <a:xfrm>
            <a:off x="2788325" y="6410920"/>
            <a:ext cx="4228386" cy="1273016"/>
          </a:xfrm>
          <a:prstGeom prst="rect">
            <a:avLst/>
          </a:prstGeom>
          <a:noFill/>
          <a:ln/>
        </p:spPr>
        <p:txBody>
          <a:bodyPr wrap="square" rtlCol="0" anchor="t"/>
          <a:lstStyle/>
          <a:p>
            <a:pPr algn="ctr" indent="0" marL="0">
              <a:lnSpc>
                <a:spcPts val="2507"/>
              </a:lnSpc>
              <a:buNone/>
            </a:pPr>
            <a:r>
              <a:rPr lang="en-US" sz="1567" spc="-31" kern="0" dirty="0">
                <a:solidFill>
                  <a:srgbClr val="272525"/>
                </a:solidFill>
                <a:latin typeface="Inter" pitchFamily="34" charset="0"/>
                <a:ea typeface="Inter" pitchFamily="34" charset="-122"/>
                <a:cs typeface="Inter" pitchFamily="34" charset="-120"/>
              </a:rPr>
              <a:t>Le choix de la méthodologie dépend des besoins spécifiques de l'organisation, de la nature des projets SI, de la culture de l'entreprise et des objectifs stratégiques.</a:t>
            </a:r>
            <a:endParaRPr lang="en-US" sz="1567" dirty="0"/>
          </a:p>
        </p:txBody>
      </p:sp>
      <p:sp>
        <p:nvSpPr>
          <p:cNvPr id="12" name="Shape 10"/>
          <p:cNvSpPr/>
          <p:nvPr/>
        </p:nvSpPr>
        <p:spPr>
          <a:xfrm>
            <a:off x="7295198" y="4309408"/>
            <a:ext cx="39767" cy="696397"/>
          </a:xfrm>
          <a:prstGeom prst="rect">
            <a:avLst/>
          </a:prstGeom>
          <a:solidFill>
            <a:srgbClr val="B5B7E3"/>
          </a:solidFill>
          <a:ln/>
        </p:spPr>
      </p:sp>
      <p:sp>
        <p:nvSpPr>
          <p:cNvPr id="13" name="Shape 11"/>
          <p:cNvSpPr/>
          <p:nvPr/>
        </p:nvSpPr>
        <p:spPr>
          <a:xfrm>
            <a:off x="7091243" y="4781967"/>
            <a:ext cx="447675" cy="447675"/>
          </a:xfrm>
          <a:prstGeom prst="roundRect">
            <a:avLst>
              <a:gd name="adj" fmla="val 20002"/>
            </a:avLst>
          </a:prstGeom>
          <a:solidFill>
            <a:srgbClr val="DADBF1"/>
          </a:solidFill>
          <a:ln w="12383">
            <a:solidFill>
              <a:srgbClr val="B5B7E3"/>
            </a:solidFill>
            <a:prstDash val="solid"/>
          </a:ln>
        </p:spPr>
      </p:sp>
      <p:sp>
        <p:nvSpPr>
          <p:cNvPr id="14" name="Text 12"/>
          <p:cNvSpPr/>
          <p:nvPr/>
        </p:nvSpPr>
        <p:spPr>
          <a:xfrm>
            <a:off x="7225546" y="4819233"/>
            <a:ext cx="178951" cy="373023"/>
          </a:xfrm>
          <a:prstGeom prst="rect">
            <a:avLst/>
          </a:prstGeom>
          <a:noFill/>
          <a:ln/>
        </p:spPr>
        <p:txBody>
          <a:bodyPr wrap="none" rtlCol="0" anchor="t"/>
          <a:lstStyle/>
          <a:p>
            <a:pPr algn="ctr" indent="0" marL="0">
              <a:lnSpc>
                <a:spcPts val="2938"/>
              </a:lnSpc>
              <a:buNone/>
            </a:pPr>
            <a:r>
              <a:rPr lang="en-US" sz="2350" b="1" spc="-31" kern="0" dirty="0">
                <a:solidFill>
                  <a:srgbClr val="272525"/>
                </a:solidFill>
                <a:latin typeface="Inter" pitchFamily="34" charset="0"/>
                <a:ea typeface="Inter" pitchFamily="34" charset="-122"/>
                <a:cs typeface="Inter" pitchFamily="34" charset="-120"/>
              </a:rPr>
              <a:t>2</a:t>
            </a:r>
            <a:endParaRPr lang="en-US" sz="2350" dirty="0"/>
          </a:p>
        </p:txBody>
      </p:sp>
      <p:sp>
        <p:nvSpPr>
          <p:cNvPr id="15" name="Text 13"/>
          <p:cNvSpPr/>
          <p:nvPr/>
        </p:nvSpPr>
        <p:spPr>
          <a:xfrm>
            <a:off x="5903595" y="2645807"/>
            <a:ext cx="2823091" cy="310872"/>
          </a:xfrm>
          <a:prstGeom prst="rect">
            <a:avLst/>
          </a:prstGeom>
          <a:noFill/>
          <a:ln/>
        </p:spPr>
        <p:txBody>
          <a:bodyPr wrap="none" rtlCol="0" anchor="t"/>
          <a:lstStyle/>
          <a:p>
            <a:pPr algn="ctr" indent="0" marL="0">
              <a:lnSpc>
                <a:spcPts val="2448"/>
              </a:lnSpc>
              <a:buNone/>
            </a:pPr>
            <a:r>
              <a:rPr lang="en-US" sz="1959" b="1" spc="-59" kern="0" dirty="0">
                <a:solidFill>
                  <a:srgbClr val="272525"/>
                </a:solidFill>
                <a:latin typeface="Inter" pitchFamily="34" charset="0"/>
                <a:ea typeface="Inter" pitchFamily="34" charset="-122"/>
                <a:cs typeface="Inter" pitchFamily="34" charset="-120"/>
              </a:rPr>
              <a:t>Adapter la Méthodologie</a:t>
            </a:r>
            <a:endParaRPr lang="en-US" sz="1959" dirty="0"/>
          </a:p>
        </p:txBody>
      </p:sp>
      <p:sp>
        <p:nvSpPr>
          <p:cNvPr id="16" name="Text 14"/>
          <p:cNvSpPr/>
          <p:nvPr/>
        </p:nvSpPr>
        <p:spPr>
          <a:xfrm>
            <a:off x="5200888" y="3155632"/>
            <a:ext cx="4228505" cy="954762"/>
          </a:xfrm>
          <a:prstGeom prst="rect">
            <a:avLst/>
          </a:prstGeom>
          <a:noFill/>
          <a:ln/>
        </p:spPr>
        <p:txBody>
          <a:bodyPr wrap="square" rtlCol="0" anchor="t"/>
          <a:lstStyle/>
          <a:p>
            <a:pPr algn="ctr" indent="0" marL="0">
              <a:lnSpc>
                <a:spcPts val="2507"/>
              </a:lnSpc>
              <a:buNone/>
            </a:pPr>
            <a:r>
              <a:rPr lang="en-US" sz="1567" spc="-31" kern="0" dirty="0">
                <a:solidFill>
                  <a:srgbClr val="272525"/>
                </a:solidFill>
                <a:latin typeface="Inter" pitchFamily="34" charset="0"/>
                <a:ea typeface="Inter" pitchFamily="34" charset="-122"/>
                <a:cs typeface="Inter" pitchFamily="34" charset="-120"/>
              </a:rPr>
              <a:t>Il est possible de combiner ou d'adapter les méthodologies de gestion des SI selon les besoins de l'organisation.</a:t>
            </a:r>
            <a:endParaRPr lang="en-US" sz="1567" dirty="0"/>
          </a:p>
        </p:txBody>
      </p:sp>
      <p:sp>
        <p:nvSpPr>
          <p:cNvPr id="17" name="Shape 15"/>
          <p:cNvSpPr/>
          <p:nvPr/>
        </p:nvSpPr>
        <p:spPr>
          <a:xfrm>
            <a:off x="9707880" y="5005685"/>
            <a:ext cx="39767" cy="696397"/>
          </a:xfrm>
          <a:prstGeom prst="rect">
            <a:avLst/>
          </a:prstGeom>
          <a:solidFill>
            <a:srgbClr val="B5B7E3"/>
          </a:solidFill>
          <a:ln/>
        </p:spPr>
      </p:sp>
      <p:sp>
        <p:nvSpPr>
          <p:cNvPr id="18" name="Shape 16"/>
          <p:cNvSpPr/>
          <p:nvPr/>
        </p:nvSpPr>
        <p:spPr>
          <a:xfrm>
            <a:off x="9503926" y="4781967"/>
            <a:ext cx="447675" cy="447675"/>
          </a:xfrm>
          <a:prstGeom prst="roundRect">
            <a:avLst>
              <a:gd name="adj" fmla="val 20002"/>
            </a:avLst>
          </a:prstGeom>
          <a:solidFill>
            <a:srgbClr val="DADBF1"/>
          </a:solidFill>
          <a:ln w="12383">
            <a:solidFill>
              <a:srgbClr val="B5B7E3"/>
            </a:solidFill>
            <a:prstDash val="solid"/>
          </a:ln>
        </p:spPr>
      </p:sp>
      <p:sp>
        <p:nvSpPr>
          <p:cNvPr id="19" name="Text 17"/>
          <p:cNvSpPr/>
          <p:nvPr/>
        </p:nvSpPr>
        <p:spPr>
          <a:xfrm>
            <a:off x="9630608" y="4819233"/>
            <a:ext cx="194191" cy="373023"/>
          </a:xfrm>
          <a:prstGeom prst="rect">
            <a:avLst/>
          </a:prstGeom>
          <a:noFill/>
          <a:ln/>
        </p:spPr>
        <p:txBody>
          <a:bodyPr wrap="none" rtlCol="0" anchor="t"/>
          <a:lstStyle/>
          <a:p>
            <a:pPr algn="ctr" indent="0" marL="0">
              <a:lnSpc>
                <a:spcPts val="2938"/>
              </a:lnSpc>
              <a:buNone/>
            </a:pPr>
            <a:r>
              <a:rPr lang="en-US" sz="2350" b="1" spc="-31" kern="0" dirty="0">
                <a:solidFill>
                  <a:srgbClr val="272525"/>
                </a:solidFill>
                <a:latin typeface="Inter" pitchFamily="34" charset="0"/>
                <a:ea typeface="Inter" pitchFamily="34" charset="-122"/>
                <a:cs typeface="Inter" pitchFamily="34" charset="-120"/>
              </a:rPr>
              <a:t>3</a:t>
            </a:r>
            <a:endParaRPr lang="en-US" sz="2350" dirty="0"/>
          </a:p>
        </p:txBody>
      </p:sp>
      <p:sp>
        <p:nvSpPr>
          <p:cNvPr id="20" name="Text 18"/>
          <p:cNvSpPr/>
          <p:nvPr/>
        </p:nvSpPr>
        <p:spPr>
          <a:xfrm>
            <a:off x="8098750" y="5901095"/>
            <a:ext cx="3258026" cy="310872"/>
          </a:xfrm>
          <a:prstGeom prst="rect">
            <a:avLst/>
          </a:prstGeom>
          <a:noFill/>
          <a:ln/>
        </p:spPr>
        <p:txBody>
          <a:bodyPr wrap="none" rtlCol="0" anchor="t"/>
          <a:lstStyle/>
          <a:p>
            <a:pPr algn="ctr" indent="0" marL="0">
              <a:lnSpc>
                <a:spcPts val="2448"/>
              </a:lnSpc>
              <a:buNone/>
            </a:pPr>
            <a:r>
              <a:rPr lang="en-US" sz="1959" b="1" spc="-59" kern="0" dirty="0">
                <a:solidFill>
                  <a:srgbClr val="272525"/>
                </a:solidFill>
                <a:latin typeface="Inter" pitchFamily="34" charset="0"/>
                <a:ea typeface="Inter" pitchFamily="34" charset="-122"/>
                <a:cs typeface="Inter" pitchFamily="34" charset="-120"/>
              </a:rPr>
              <a:t>S'améliorer Continuellement</a:t>
            </a:r>
            <a:endParaRPr lang="en-US" sz="1959" dirty="0"/>
          </a:p>
        </p:txBody>
      </p:sp>
      <p:sp>
        <p:nvSpPr>
          <p:cNvPr id="21" name="Text 19"/>
          <p:cNvSpPr/>
          <p:nvPr/>
        </p:nvSpPr>
        <p:spPr>
          <a:xfrm>
            <a:off x="7613571" y="6410920"/>
            <a:ext cx="4228505" cy="636508"/>
          </a:xfrm>
          <a:prstGeom prst="rect">
            <a:avLst/>
          </a:prstGeom>
          <a:noFill/>
          <a:ln/>
        </p:spPr>
        <p:txBody>
          <a:bodyPr wrap="square" rtlCol="0" anchor="t"/>
          <a:lstStyle/>
          <a:p>
            <a:pPr algn="ctr" indent="0" marL="0">
              <a:lnSpc>
                <a:spcPts val="2507"/>
              </a:lnSpc>
              <a:buNone/>
            </a:pPr>
            <a:r>
              <a:rPr lang="en-US" sz="1567" spc="-31" kern="0" dirty="0">
                <a:solidFill>
                  <a:srgbClr val="272525"/>
                </a:solidFill>
                <a:latin typeface="Inter" pitchFamily="34" charset="0"/>
                <a:ea typeface="Inter" pitchFamily="34" charset="-122"/>
                <a:cs typeface="Inter" pitchFamily="34" charset="-120"/>
              </a:rPr>
              <a:t>Il est important de mesurer et d'améliorer en continu la performance des SI.</a:t>
            </a:r>
            <a:endParaRPr lang="en-US" sz="156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9644">
            <a:solidFill>
              <a:srgbClr val="E5E0DF"/>
            </a:solidFill>
            <a:prstDash val="solid"/>
          </a:ln>
        </p:spPr>
      </p:sp>
      <p:sp>
        <p:nvSpPr>
          <p:cNvPr id="4" name="Text 2"/>
          <p:cNvSpPr/>
          <p:nvPr/>
        </p:nvSpPr>
        <p:spPr>
          <a:xfrm>
            <a:off x="877967" y="1023818"/>
            <a:ext cx="7388066" cy="972026"/>
          </a:xfrm>
          <a:prstGeom prst="rect">
            <a:avLst/>
          </a:prstGeom>
          <a:noFill/>
          <a:ln/>
        </p:spPr>
        <p:txBody>
          <a:bodyPr wrap="square" rtlCol="0" anchor="t"/>
          <a:lstStyle/>
          <a:p>
            <a:pPr indent="0" marL="0">
              <a:lnSpc>
                <a:spcPts val="3827"/>
              </a:lnSpc>
              <a:buNone/>
            </a:pPr>
            <a:r>
              <a:rPr lang="en-US" sz="3062" b="1" spc="-92" kern="0" dirty="0">
                <a:solidFill>
                  <a:srgbClr val="000000"/>
                </a:solidFill>
                <a:latin typeface="Inter" pitchFamily="34" charset="0"/>
                <a:ea typeface="Inter" pitchFamily="34" charset="-122"/>
                <a:cs typeface="Inter" pitchFamily="34" charset="-120"/>
              </a:rPr>
              <a:t>6. Étude de cas : La Gestion des Services Informatiques chez Acciona</a:t>
            </a:r>
            <a:endParaRPr lang="en-US" sz="3062" dirty="0"/>
          </a:p>
        </p:txBody>
      </p:sp>
      <p:sp>
        <p:nvSpPr>
          <p:cNvPr id="5" name="Text 3"/>
          <p:cNvSpPr/>
          <p:nvPr/>
        </p:nvSpPr>
        <p:spPr>
          <a:xfrm>
            <a:off x="877967" y="2229088"/>
            <a:ext cx="7388066" cy="994886"/>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L'entreprise Acciona cherche à mettre en place une méthodologie pour améliorer la qualité de ses services informatiques et réduire les coûts. En utilisant cette méthodologie, Acciona a pu identifier les processus critiques, améliorer la gestion des incidents et des problèmes, et améliorer la satisfaction des clients.</a:t>
            </a:r>
            <a:endParaRPr lang="en-US" sz="1225" dirty="0"/>
          </a:p>
        </p:txBody>
      </p:sp>
      <p:sp>
        <p:nvSpPr>
          <p:cNvPr id="6" name="Shape 4"/>
          <p:cNvSpPr/>
          <p:nvPr/>
        </p:nvSpPr>
        <p:spPr>
          <a:xfrm>
            <a:off x="877967" y="3520321"/>
            <a:ext cx="349925" cy="349925"/>
          </a:xfrm>
          <a:prstGeom prst="roundRect">
            <a:avLst>
              <a:gd name="adj" fmla="val 20002"/>
            </a:avLst>
          </a:prstGeom>
          <a:solidFill>
            <a:srgbClr val="DADBF1"/>
          </a:solidFill>
          <a:ln w="9644">
            <a:solidFill>
              <a:srgbClr val="B5B7E3"/>
            </a:solidFill>
            <a:prstDash val="solid"/>
          </a:ln>
        </p:spPr>
      </p:sp>
      <p:sp>
        <p:nvSpPr>
          <p:cNvPr id="7" name="Text 5"/>
          <p:cNvSpPr/>
          <p:nvPr/>
        </p:nvSpPr>
        <p:spPr>
          <a:xfrm>
            <a:off x="997268" y="3549372"/>
            <a:ext cx="111204" cy="291703"/>
          </a:xfrm>
          <a:prstGeom prst="rect">
            <a:avLst/>
          </a:prstGeom>
          <a:noFill/>
          <a:ln/>
        </p:spPr>
        <p:txBody>
          <a:bodyPr wrap="none" rtlCol="0" anchor="t"/>
          <a:lstStyle/>
          <a:p>
            <a:pPr algn="ctr" indent="0" marL="0">
              <a:lnSpc>
                <a:spcPts val="2296"/>
              </a:lnSpc>
              <a:buNone/>
            </a:pPr>
            <a:r>
              <a:rPr lang="en-US" sz="1837" b="1" spc="-24" kern="0" dirty="0">
                <a:solidFill>
                  <a:srgbClr val="272525"/>
                </a:solidFill>
                <a:latin typeface="Inter" pitchFamily="34" charset="0"/>
                <a:ea typeface="Inter" pitchFamily="34" charset="-122"/>
                <a:cs typeface="Inter" pitchFamily="34" charset="-120"/>
              </a:rPr>
              <a:t>1</a:t>
            </a:r>
            <a:endParaRPr lang="en-US" sz="1837" dirty="0"/>
          </a:p>
        </p:txBody>
      </p:sp>
      <p:sp>
        <p:nvSpPr>
          <p:cNvPr id="8" name="Text 6"/>
          <p:cNvSpPr/>
          <p:nvPr/>
        </p:nvSpPr>
        <p:spPr>
          <a:xfrm>
            <a:off x="1383387" y="3573780"/>
            <a:ext cx="1555313" cy="243007"/>
          </a:xfrm>
          <a:prstGeom prst="rect">
            <a:avLst/>
          </a:prstGeom>
          <a:noFill/>
          <a:ln/>
        </p:spPr>
        <p:txBody>
          <a:bodyPr wrap="none" rtlCol="0" anchor="t"/>
          <a:lstStyle/>
          <a:p>
            <a:pPr indent="0" marL="0">
              <a:lnSpc>
                <a:spcPts val="1914"/>
              </a:lnSpc>
              <a:buNone/>
            </a:pPr>
            <a:r>
              <a:rPr lang="en-US" sz="1531" b="1" spc="-46" kern="0" dirty="0">
                <a:solidFill>
                  <a:srgbClr val="272525"/>
                </a:solidFill>
                <a:latin typeface="Inter" pitchFamily="34" charset="0"/>
                <a:ea typeface="Inter" pitchFamily="34" charset="-122"/>
                <a:cs typeface="Inter" pitchFamily="34" charset="-120"/>
              </a:rPr>
              <a:t>Objectifs</a:t>
            </a:r>
            <a:endParaRPr lang="en-US" sz="1531" dirty="0"/>
          </a:p>
        </p:txBody>
      </p:sp>
      <p:sp>
        <p:nvSpPr>
          <p:cNvPr id="9" name="Text 7"/>
          <p:cNvSpPr/>
          <p:nvPr/>
        </p:nvSpPr>
        <p:spPr>
          <a:xfrm>
            <a:off x="1383387" y="3972282"/>
            <a:ext cx="1853565" cy="3233380"/>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Avec pour objectif l'amélioration de la qualité des services informatiques, la réduction des coûts et l'amélioration de la satisfaction des clients. Choisissez une méthodologie citée précédemment et faites-en la présentation face au comité de gouvernance des SI.</a:t>
            </a:r>
            <a:endParaRPr lang="en-US" sz="1225" dirty="0"/>
          </a:p>
        </p:txBody>
      </p:sp>
      <p:sp>
        <p:nvSpPr>
          <p:cNvPr id="10" name="Shape 8"/>
          <p:cNvSpPr/>
          <p:nvPr/>
        </p:nvSpPr>
        <p:spPr>
          <a:xfrm>
            <a:off x="3392448" y="3520321"/>
            <a:ext cx="349925" cy="349925"/>
          </a:xfrm>
          <a:prstGeom prst="roundRect">
            <a:avLst>
              <a:gd name="adj" fmla="val 20002"/>
            </a:avLst>
          </a:prstGeom>
          <a:solidFill>
            <a:srgbClr val="DADBF1"/>
          </a:solidFill>
          <a:ln w="9644">
            <a:solidFill>
              <a:srgbClr val="B5B7E3"/>
            </a:solidFill>
            <a:prstDash val="solid"/>
          </a:ln>
        </p:spPr>
      </p:sp>
      <p:sp>
        <p:nvSpPr>
          <p:cNvPr id="11" name="Text 9"/>
          <p:cNvSpPr/>
          <p:nvPr/>
        </p:nvSpPr>
        <p:spPr>
          <a:xfrm>
            <a:off x="3492698" y="3549372"/>
            <a:ext cx="149304" cy="291703"/>
          </a:xfrm>
          <a:prstGeom prst="rect">
            <a:avLst/>
          </a:prstGeom>
          <a:noFill/>
          <a:ln/>
        </p:spPr>
        <p:txBody>
          <a:bodyPr wrap="none" rtlCol="0" anchor="t"/>
          <a:lstStyle/>
          <a:p>
            <a:pPr algn="ctr" indent="0" marL="0">
              <a:lnSpc>
                <a:spcPts val="2296"/>
              </a:lnSpc>
              <a:buNone/>
            </a:pPr>
            <a:r>
              <a:rPr lang="en-US" sz="1837" b="1" spc="-24" kern="0" dirty="0">
                <a:solidFill>
                  <a:srgbClr val="272525"/>
                </a:solidFill>
                <a:latin typeface="Inter" pitchFamily="34" charset="0"/>
                <a:ea typeface="Inter" pitchFamily="34" charset="-122"/>
                <a:cs typeface="Inter" pitchFamily="34" charset="-120"/>
              </a:rPr>
              <a:t>2</a:t>
            </a:r>
            <a:endParaRPr lang="en-US" sz="1837" dirty="0"/>
          </a:p>
        </p:txBody>
      </p:sp>
      <p:sp>
        <p:nvSpPr>
          <p:cNvPr id="12" name="Text 10"/>
          <p:cNvSpPr/>
          <p:nvPr/>
        </p:nvSpPr>
        <p:spPr>
          <a:xfrm>
            <a:off x="3897868" y="3573780"/>
            <a:ext cx="1555313" cy="243007"/>
          </a:xfrm>
          <a:prstGeom prst="rect">
            <a:avLst/>
          </a:prstGeom>
          <a:noFill/>
          <a:ln/>
        </p:spPr>
        <p:txBody>
          <a:bodyPr wrap="none" rtlCol="0" anchor="t"/>
          <a:lstStyle/>
          <a:p>
            <a:pPr indent="0" marL="0">
              <a:lnSpc>
                <a:spcPts val="1914"/>
              </a:lnSpc>
              <a:buNone/>
            </a:pPr>
            <a:r>
              <a:rPr lang="en-US" sz="1531" b="1" spc="-46" kern="0" dirty="0">
                <a:solidFill>
                  <a:srgbClr val="272525"/>
                </a:solidFill>
                <a:latin typeface="Inter" pitchFamily="34" charset="0"/>
                <a:ea typeface="Inter" pitchFamily="34" charset="-122"/>
                <a:cs typeface="Inter" pitchFamily="34" charset="-120"/>
              </a:rPr>
              <a:t>Approche</a:t>
            </a:r>
            <a:endParaRPr lang="en-US" sz="1531" dirty="0"/>
          </a:p>
        </p:txBody>
      </p:sp>
      <p:sp>
        <p:nvSpPr>
          <p:cNvPr id="13" name="Text 11"/>
          <p:cNvSpPr/>
          <p:nvPr/>
        </p:nvSpPr>
        <p:spPr>
          <a:xfrm>
            <a:off x="3897868" y="3972282"/>
            <a:ext cx="1853565" cy="1492329"/>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Implémenter la méthodologie choisie, identifier les processus critiques, améliorer la gestion des incidents et des problèmes.</a:t>
            </a:r>
            <a:endParaRPr lang="en-US" sz="1225" dirty="0"/>
          </a:p>
        </p:txBody>
      </p:sp>
      <p:sp>
        <p:nvSpPr>
          <p:cNvPr id="14" name="Shape 12"/>
          <p:cNvSpPr/>
          <p:nvPr/>
        </p:nvSpPr>
        <p:spPr>
          <a:xfrm>
            <a:off x="5906929" y="3520321"/>
            <a:ext cx="349925" cy="349925"/>
          </a:xfrm>
          <a:prstGeom prst="roundRect">
            <a:avLst>
              <a:gd name="adj" fmla="val 20002"/>
            </a:avLst>
          </a:prstGeom>
          <a:solidFill>
            <a:srgbClr val="DADBF1"/>
          </a:solidFill>
          <a:ln w="9644">
            <a:solidFill>
              <a:srgbClr val="B5B7E3"/>
            </a:solidFill>
            <a:prstDash val="solid"/>
          </a:ln>
        </p:spPr>
      </p:sp>
      <p:sp>
        <p:nvSpPr>
          <p:cNvPr id="15" name="Text 13"/>
          <p:cNvSpPr/>
          <p:nvPr/>
        </p:nvSpPr>
        <p:spPr>
          <a:xfrm>
            <a:off x="6003369" y="3549372"/>
            <a:ext cx="156924" cy="291703"/>
          </a:xfrm>
          <a:prstGeom prst="rect">
            <a:avLst/>
          </a:prstGeom>
          <a:noFill/>
          <a:ln/>
        </p:spPr>
        <p:txBody>
          <a:bodyPr wrap="none" rtlCol="0" anchor="t"/>
          <a:lstStyle/>
          <a:p>
            <a:pPr algn="ctr" indent="0" marL="0">
              <a:lnSpc>
                <a:spcPts val="2296"/>
              </a:lnSpc>
              <a:buNone/>
            </a:pPr>
            <a:r>
              <a:rPr lang="en-US" sz="1837" b="1" spc="-24" kern="0" dirty="0">
                <a:solidFill>
                  <a:srgbClr val="272525"/>
                </a:solidFill>
                <a:latin typeface="Inter" pitchFamily="34" charset="0"/>
                <a:ea typeface="Inter" pitchFamily="34" charset="-122"/>
                <a:cs typeface="Inter" pitchFamily="34" charset="-120"/>
              </a:rPr>
              <a:t>3</a:t>
            </a:r>
            <a:endParaRPr lang="en-US" sz="1837" dirty="0"/>
          </a:p>
        </p:txBody>
      </p:sp>
      <p:sp>
        <p:nvSpPr>
          <p:cNvPr id="16" name="Text 14"/>
          <p:cNvSpPr/>
          <p:nvPr/>
        </p:nvSpPr>
        <p:spPr>
          <a:xfrm>
            <a:off x="6412349" y="3573780"/>
            <a:ext cx="1555313" cy="243007"/>
          </a:xfrm>
          <a:prstGeom prst="rect">
            <a:avLst/>
          </a:prstGeom>
          <a:noFill/>
          <a:ln/>
        </p:spPr>
        <p:txBody>
          <a:bodyPr wrap="none" rtlCol="0" anchor="t"/>
          <a:lstStyle/>
          <a:p>
            <a:pPr indent="0" marL="0">
              <a:lnSpc>
                <a:spcPts val="1914"/>
              </a:lnSpc>
              <a:buNone/>
            </a:pPr>
            <a:r>
              <a:rPr lang="en-US" sz="1531" b="1" spc="-46" kern="0" dirty="0">
                <a:solidFill>
                  <a:srgbClr val="272525"/>
                </a:solidFill>
                <a:latin typeface="Inter" pitchFamily="34" charset="0"/>
                <a:ea typeface="Inter" pitchFamily="34" charset="-122"/>
                <a:cs typeface="Inter" pitchFamily="34" charset="-120"/>
              </a:rPr>
              <a:t>Résultats</a:t>
            </a:r>
            <a:endParaRPr lang="en-US" sz="1531" dirty="0"/>
          </a:p>
        </p:txBody>
      </p:sp>
      <p:sp>
        <p:nvSpPr>
          <p:cNvPr id="17" name="Text 15"/>
          <p:cNvSpPr/>
          <p:nvPr/>
        </p:nvSpPr>
        <p:spPr>
          <a:xfrm>
            <a:off x="6412349" y="3972282"/>
            <a:ext cx="1853565" cy="994886"/>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Donnez les résultats attendus avec l'application de votre méthodologie.</a:t>
            </a:r>
            <a:endParaRPr lang="en-US" sz="1225" dirty="0"/>
          </a:p>
        </p:txBody>
      </p:sp>
      <p:pic>
        <p:nvPicPr>
          <p:cNvPr id="18"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802844"/>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1. Méthodologies de gestion des systèmes d'informations</a:t>
            </a:r>
            <a:endParaRPr lang="en-US" sz="4374" dirty="0"/>
          </a:p>
        </p:txBody>
      </p:sp>
      <p:sp>
        <p:nvSpPr>
          <p:cNvPr id="5" name="Shape 3"/>
          <p:cNvSpPr/>
          <p:nvPr/>
        </p:nvSpPr>
        <p:spPr>
          <a:xfrm>
            <a:off x="2037993" y="3524845"/>
            <a:ext cx="3370064" cy="819150"/>
          </a:xfrm>
          <a:prstGeom prst="roundRect">
            <a:avLst>
              <a:gd name="adj" fmla="val 12207"/>
            </a:avLst>
          </a:prstGeom>
          <a:solidFill>
            <a:srgbClr val="DADBF1"/>
          </a:solidFill>
          <a:ln w="13811">
            <a:solidFill>
              <a:srgbClr val="B5B7E3"/>
            </a:solidFill>
            <a:prstDash val="solid"/>
          </a:ln>
        </p:spPr>
      </p:sp>
      <p:sp>
        <p:nvSpPr>
          <p:cNvPr id="6" name="Text 4"/>
          <p:cNvSpPr/>
          <p:nvPr/>
        </p:nvSpPr>
        <p:spPr>
          <a:xfrm>
            <a:off x="2611993" y="3760827"/>
            <a:ext cx="2221944" cy="347186"/>
          </a:xfrm>
          <a:prstGeom prst="rect">
            <a:avLst/>
          </a:prstGeom>
          <a:noFill/>
          <a:ln/>
        </p:spPr>
        <p:txBody>
          <a:bodyPr wrap="none" rtlCol="0" anchor="t"/>
          <a:lstStyle/>
          <a:p>
            <a:pPr algn="ct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ITIL</a:t>
            </a:r>
            <a:endParaRPr lang="en-US" sz="2187" dirty="0"/>
          </a:p>
        </p:txBody>
      </p:sp>
      <p:sp>
        <p:nvSpPr>
          <p:cNvPr id="7" name="Shape 5"/>
          <p:cNvSpPr/>
          <p:nvPr/>
        </p:nvSpPr>
        <p:spPr>
          <a:xfrm>
            <a:off x="5630228" y="3524845"/>
            <a:ext cx="3370064" cy="819150"/>
          </a:xfrm>
          <a:prstGeom prst="roundRect">
            <a:avLst>
              <a:gd name="adj" fmla="val 12207"/>
            </a:avLst>
          </a:prstGeom>
          <a:solidFill>
            <a:srgbClr val="DADBF1"/>
          </a:solidFill>
          <a:ln w="13811">
            <a:solidFill>
              <a:srgbClr val="B5B7E3"/>
            </a:solidFill>
            <a:prstDash val="solid"/>
          </a:ln>
        </p:spPr>
      </p:sp>
      <p:sp>
        <p:nvSpPr>
          <p:cNvPr id="8" name="Text 6"/>
          <p:cNvSpPr/>
          <p:nvPr/>
        </p:nvSpPr>
        <p:spPr>
          <a:xfrm>
            <a:off x="6204228" y="3760827"/>
            <a:ext cx="2221944" cy="347186"/>
          </a:xfrm>
          <a:prstGeom prst="rect">
            <a:avLst/>
          </a:prstGeom>
          <a:noFill/>
          <a:ln/>
        </p:spPr>
        <p:txBody>
          <a:bodyPr wrap="none" rtlCol="0" anchor="t"/>
          <a:lstStyle/>
          <a:p>
            <a:pPr algn="ct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COBIT</a:t>
            </a:r>
            <a:endParaRPr lang="en-US" sz="2187" dirty="0"/>
          </a:p>
        </p:txBody>
      </p:sp>
      <p:sp>
        <p:nvSpPr>
          <p:cNvPr id="9" name="Shape 7"/>
          <p:cNvSpPr/>
          <p:nvPr/>
        </p:nvSpPr>
        <p:spPr>
          <a:xfrm>
            <a:off x="9222462" y="3524845"/>
            <a:ext cx="3370064" cy="819150"/>
          </a:xfrm>
          <a:prstGeom prst="roundRect">
            <a:avLst>
              <a:gd name="adj" fmla="val 12207"/>
            </a:avLst>
          </a:prstGeom>
          <a:solidFill>
            <a:srgbClr val="DADBF1"/>
          </a:solidFill>
          <a:ln w="13811">
            <a:solidFill>
              <a:srgbClr val="B5B7E3"/>
            </a:solidFill>
            <a:prstDash val="solid"/>
          </a:ln>
        </p:spPr>
      </p:sp>
      <p:sp>
        <p:nvSpPr>
          <p:cNvPr id="10" name="Text 8"/>
          <p:cNvSpPr/>
          <p:nvPr/>
        </p:nvSpPr>
        <p:spPr>
          <a:xfrm>
            <a:off x="9796463" y="3760827"/>
            <a:ext cx="2221944" cy="347186"/>
          </a:xfrm>
          <a:prstGeom prst="rect">
            <a:avLst/>
          </a:prstGeom>
          <a:noFill/>
          <a:ln/>
        </p:spPr>
        <p:txBody>
          <a:bodyPr wrap="none" rtlCol="0" anchor="t"/>
          <a:lstStyle/>
          <a:p>
            <a:pPr algn="ct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PMBOK</a:t>
            </a:r>
            <a:endParaRPr lang="en-US" sz="2187" dirty="0"/>
          </a:p>
        </p:txBody>
      </p:sp>
      <p:sp>
        <p:nvSpPr>
          <p:cNvPr id="11" name="Shape 9"/>
          <p:cNvSpPr/>
          <p:nvPr/>
        </p:nvSpPr>
        <p:spPr>
          <a:xfrm>
            <a:off x="2037993" y="4566166"/>
            <a:ext cx="3370064" cy="819150"/>
          </a:xfrm>
          <a:prstGeom prst="roundRect">
            <a:avLst>
              <a:gd name="adj" fmla="val 12207"/>
            </a:avLst>
          </a:prstGeom>
          <a:solidFill>
            <a:srgbClr val="DADBF1"/>
          </a:solidFill>
          <a:ln w="13811">
            <a:solidFill>
              <a:srgbClr val="B5B7E3"/>
            </a:solidFill>
            <a:prstDash val="solid"/>
          </a:ln>
        </p:spPr>
      </p:sp>
      <p:sp>
        <p:nvSpPr>
          <p:cNvPr id="12" name="Text 10"/>
          <p:cNvSpPr/>
          <p:nvPr/>
        </p:nvSpPr>
        <p:spPr>
          <a:xfrm>
            <a:off x="2611993" y="4802148"/>
            <a:ext cx="2221944" cy="347186"/>
          </a:xfrm>
          <a:prstGeom prst="rect">
            <a:avLst/>
          </a:prstGeom>
          <a:noFill/>
          <a:ln/>
        </p:spPr>
        <p:txBody>
          <a:bodyPr wrap="none" rtlCol="0" anchor="t"/>
          <a:lstStyle/>
          <a:p>
            <a:pPr algn="ct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Agile Scrum</a:t>
            </a:r>
            <a:endParaRPr lang="en-US" sz="2187" dirty="0"/>
          </a:p>
        </p:txBody>
      </p:sp>
      <p:sp>
        <p:nvSpPr>
          <p:cNvPr id="13" name="Shape 11"/>
          <p:cNvSpPr/>
          <p:nvPr/>
        </p:nvSpPr>
        <p:spPr>
          <a:xfrm>
            <a:off x="5630228" y="4566166"/>
            <a:ext cx="3370064" cy="819150"/>
          </a:xfrm>
          <a:prstGeom prst="roundRect">
            <a:avLst>
              <a:gd name="adj" fmla="val 12207"/>
            </a:avLst>
          </a:prstGeom>
          <a:solidFill>
            <a:srgbClr val="DADBF1"/>
          </a:solidFill>
          <a:ln w="13811">
            <a:solidFill>
              <a:srgbClr val="B5B7E3"/>
            </a:solidFill>
            <a:prstDash val="solid"/>
          </a:ln>
        </p:spPr>
      </p:sp>
      <p:sp>
        <p:nvSpPr>
          <p:cNvPr id="14" name="Text 12"/>
          <p:cNvSpPr/>
          <p:nvPr/>
        </p:nvSpPr>
        <p:spPr>
          <a:xfrm>
            <a:off x="6204228" y="4802148"/>
            <a:ext cx="2221944" cy="347186"/>
          </a:xfrm>
          <a:prstGeom prst="rect">
            <a:avLst/>
          </a:prstGeom>
          <a:noFill/>
          <a:ln/>
        </p:spPr>
        <p:txBody>
          <a:bodyPr wrap="none" rtlCol="0" anchor="t"/>
          <a:lstStyle/>
          <a:p>
            <a:pPr algn="ct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Six Sigma</a:t>
            </a:r>
            <a:endParaRPr lang="en-US" sz="2187" dirty="0"/>
          </a:p>
        </p:txBody>
      </p:sp>
      <p:sp>
        <p:nvSpPr>
          <p:cNvPr id="15" name="Shape 13"/>
          <p:cNvSpPr/>
          <p:nvPr/>
        </p:nvSpPr>
        <p:spPr>
          <a:xfrm>
            <a:off x="9222462" y="4566166"/>
            <a:ext cx="3370064" cy="819150"/>
          </a:xfrm>
          <a:prstGeom prst="roundRect">
            <a:avLst>
              <a:gd name="adj" fmla="val 12207"/>
            </a:avLst>
          </a:prstGeom>
          <a:solidFill>
            <a:srgbClr val="DADBF1"/>
          </a:solidFill>
          <a:ln w="13811">
            <a:solidFill>
              <a:srgbClr val="B5B7E3"/>
            </a:solidFill>
            <a:prstDash val="solid"/>
          </a:ln>
        </p:spPr>
      </p:sp>
      <p:sp>
        <p:nvSpPr>
          <p:cNvPr id="16" name="Text 14"/>
          <p:cNvSpPr/>
          <p:nvPr/>
        </p:nvSpPr>
        <p:spPr>
          <a:xfrm>
            <a:off x="9796463" y="4802148"/>
            <a:ext cx="2221944" cy="347186"/>
          </a:xfrm>
          <a:prstGeom prst="rect">
            <a:avLst/>
          </a:prstGeom>
          <a:noFill/>
          <a:ln/>
        </p:spPr>
        <p:txBody>
          <a:bodyPr wrap="none" rtlCol="0" anchor="t"/>
          <a:lstStyle/>
          <a:p>
            <a:pPr algn="ct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Lean IT</a:t>
            </a:r>
            <a:endParaRPr lang="en-US" sz="2187" dirty="0"/>
          </a:p>
        </p:txBody>
      </p:sp>
      <p:sp>
        <p:nvSpPr>
          <p:cNvPr id="17" name="Shape 15"/>
          <p:cNvSpPr/>
          <p:nvPr/>
        </p:nvSpPr>
        <p:spPr>
          <a:xfrm>
            <a:off x="2037993" y="5607487"/>
            <a:ext cx="10554414" cy="819150"/>
          </a:xfrm>
          <a:prstGeom prst="roundRect">
            <a:avLst>
              <a:gd name="adj" fmla="val 12207"/>
            </a:avLst>
          </a:prstGeom>
          <a:solidFill>
            <a:srgbClr val="DADBF1"/>
          </a:solidFill>
          <a:ln w="13811">
            <a:solidFill>
              <a:srgbClr val="B5B7E3"/>
            </a:solidFill>
            <a:prstDash val="solid"/>
          </a:ln>
        </p:spPr>
      </p:sp>
      <p:sp>
        <p:nvSpPr>
          <p:cNvPr id="18" name="Text 16"/>
          <p:cNvSpPr/>
          <p:nvPr/>
        </p:nvSpPr>
        <p:spPr>
          <a:xfrm>
            <a:off x="6204228" y="5843468"/>
            <a:ext cx="2221944" cy="347186"/>
          </a:xfrm>
          <a:prstGeom prst="rect">
            <a:avLst/>
          </a:prstGeom>
          <a:noFill/>
          <a:ln/>
        </p:spPr>
        <p:txBody>
          <a:bodyPr wrap="none" rtlCol="0" anchor="t"/>
          <a:lstStyle/>
          <a:p>
            <a:pPr algn="ct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DevOps</a:t>
            </a: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964174"/>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1.a. ITIL (Information Technology Infrastructure Library)</a:t>
            </a:r>
            <a:endParaRPr lang="en-US" sz="4374" dirty="0"/>
          </a:p>
        </p:txBody>
      </p:sp>
      <p:sp>
        <p:nvSpPr>
          <p:cNvPr id="5" name="Text 3"/>
          <p:cNvSpPr/>
          <p:nvPr/>
        </p:nvSpPr>
        <p:spPr>
          <a:xfrm>
            <a:off x="2037993" y="3686175"/>
            <a:ext cx="10554414"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ITIL est un ensemble de bonnes pratiques largement utilisé pour la gestion des services informatiques. Il fournit un cadre de référence pour la planification, la conception, la mise en œuvre et l'amélioration des services informatiques.</a:t>
            </a:r>
            <a:endParaRPr lang="en-US" sz="1750" dirty="0"/>
          </a:p>
        </p:txBody>
      </p:sp>
      <p:sp>
        <p:nvSpPr>
          <p:cNvPr id="6" name="Shape 4"/>
          <p:cNvSpPr/>
          <p:nvPr/>
        </p:nvSpPr>
        <p:spPr>
          <a:xfrm>
            <a:off x="2037993" y="5175885"/>
            <a:ext cx="499943" cy="499943"/>
          </a:xfrm>
          <a:prstGeom prst="roundRect">
            <a:avLst>
              <a:gd name="adj" fmla="val 20000"/>
            </a:avLst>
          </a:prstGeom>
          <a:solidFill>
            <a:srgbClr val="DADBF1"/>
          </a:solidFill>
          <a:ln w="13811">
            <a:solidFill>
              <a:srgbClr val="B5B7E3"/>
            </a:solidFill>
            <a:prstDash val="solid"/>
          </a:ln>
        </p:spPr>
      </p:sp>
      <p:sp>
        <p:nvSpPr>
          <p:cNvPr id="7" name="Text 5"/>
          <p:cNvSpPr/>
          <p:nvPr/>
        </p:nvSpPr>
        <p:spPr>
          <a:xfrm>
            <a:off x="2206347" y="5217557"/>
            <a:ext cx="16323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1</a:t>
            </a:r>
            <a:endParaRPr lang="en-US" sz="2624" dirty="0"/>
          </a:p>
        </p:txBody>
      </p:sp>
      <p:sp>
        <p:nvSpPr>
          <p:cNvPr id="8" name="Text 6"/>
          <p:cNvSpPr/>
          <p:nvPr/>
        </p:nvSpPr>
        <p:spPr>
          <a:xfrm>
            <a:off x="2760107" y="5252204"/>
            <a:ext cx="2242780"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Service de qualité</a:t>
            </a:r>
            <a:endParaRPr lang="en-US" sz="2187" dirty="0"/>
          </a:p>
        </p:txBody>
      </p:sp>
      <p:sp>
        <p:nvSpPr>
          <p:cNvPr id="9" name="Text 7"/>
          <p:cNvSpPr/>
          <p:nvPr/>
        </p:nvSpPr>
        <p:spPr>
          <a:xfrm>
            <a:off x="2760107" y="5821561"/>
            <a:ext cx="4444008"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ITIL se concentre sur la fourniture de services de qualité, la gestion des incidents, la gestion des problèmes, la gestion des changements, la gestion des configurations, etc.</a:t>
            </a:r>
            <a:endParaRPr lang="en-US" sz="1750" dirty="0"/>
          </a:p>
        </p:txBody>
      </p:sp>
      <p:sp>
        <p:nvSpPr>
          <p:cNvPr id="10" name="Shape 8"/>
          <p:cNvSpPr/>
          <p:nvPr/>
        </p:nvSpPr>
        <p:spPr>
          <a:xfrm>
            <a:off x="7426285" y="5175885"/>
            <a:ext cx="499943" cy="499943"/>
          </a:xfrm>
          <a:prstGeom prst="roundRect">
            <a:avLst>
              <a:gd name="adj" fmla="val 20000"/>
            </a:avLst>
          </a:prstGeom>
          <a:solidFill>
            <a:srgbClr val="DADBF1"/>
          </a:solidFill>
          <a:ln w="13811">
            <a:solidFill>
              <a:srgbClr val="B5B7E3"/>
            </a:solidFill>
            <a:prstDash val="solid"/>
          </a:ln>
        </p:spPr>
      </p:sp>
      <p:sp>
        <p:nvSpPr>
          <p:cNvPr id="11" name="Text 9"/>
          <p:cNvSpPr/>
          <p:nvPr/>
        </p:nvSpPr>
        <p:spPr>
          <a:xfrm>
            <a:off x="7575590" y="5217557"/>
            <a:ext cx="20133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2</a:t>
            </a:r>
            <a:endParaRPr lang="en-US" sz="2624" dirty="0"/>
          </a:p>
        </p:txBody>
      </p:sp>
      <p:sp>
        <p:nvSpPr>
          <p:cNvPr id="12" name="Text 10"/>
          <p:cNvSpPr/>
          <p:nvPr/>
        </p:nvSpPr>
        <p:spPr>
          <a:xfrm>
            <a:off x="8148399" y="5252204"/>
            <a:ext cx="4312325"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Alignement sur les besoins métier</a:t>
            </a:r>
            <a:endParaRPr lang="en-US" sz="2187" dirty="0"/>
          </a:p>
        </p:txBody>
      </p:sp>
      <p:sp>
        <p:nvSpPr>
          <p:cNvPr id="13" name="Text 11"/>
          <p:cNvSpPr/>
          <p:nvPr/>
        </p:nvSpPr>
        <p:spPr>
          <a:xfrm>
            <a:off x="8148399" y="5821561"/>
            <a:ext cx="4444008"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Il aide les organisations à aligner leurs services informatiques sur les besoins métier, à améliorer l'efficacité opérationnelle et à garantir une meilleure satisfaction des utilisateurs.</a:t>
            </a:r>
            <a:endParaRPr lang="en-US" sz="1750" dirty="0"/>
          </a:p>
        </p:txBody>
      </p:sp>
      <p:pic>
        <p:nvPicPr>
          <p:cNvPr id="14" name="Image 0" descr="preencoded.png">    </p:cNvPr>
          <p:cNvPicPr>
            <a:picLocks noChangeAspect="1"/>
          </p:cNvPicPr>
          <p:nvPr/>
        </p:nvPicPr>
        <p:blipFill>
          <a:blip r:embed="rId1"/>
          <a:stretch>
            <a:fillRect/>
          </a:stretch>
        </p:blipFill>
        <p:spPr>
          <a:xfrm>
            <a:off x="0" y="0"/>
            <a:ext cx="14630400" cy="13331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2141815"/>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1.b. COBIT (Control Objectives for Information and Related Technologies)</a:t>
            </a:r>
            <a:endParaRPr lang="en-US" sz="4374" dirty="0"/>
          </a:p>
        </p:txBody>
      </p:sp>
      <p:sp>
        <p:nvSpPr>
          <p:cNvPr id="5" name="Text 3"/>
          <p:cNvSpPr/>
          <p:nvPr/>
        </p:nvSpPr>
        <p:spPr>
          <a:xfrm>
            <a:off x="2037993" y="3863816"/>
            <a:ext cx="10554414"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COBIT est un cadre de gestion des SI qui fournit des lignes directrices pour le contrôle et la gouvernance des SI. Il aide les organisations à établir des contrôles internes, à gérer les risques, à garantir la conformité aux réglementations et à atteindre les objectifs métier.</a:t>
            </a:r>
            <a:endParaRPr lang="en-US" sz="1750" dirty="0"/>
          </a:p>
        </p:txBody>
      </p:sp>
      <p:sp>
        <p:nvSpPr>
          <p:cNvPr id="6" name="Shape 4"/>
          <p:cNvSpPr/>
          <p:nvPr/>
        </p:nvSpPr>
        <p:spPr>
          <a:xfrm>
            <a:off x="2037993" y="5353526"/>
            <a:ext cx="499943" cy="499943"/>
          </a:xfrm>
          <a:prstGeom prst="roundRect">
            <a:avLst>
              <a:gd name="adj" fmla="val 20000"/>
            </a:avLst>
          </a:prstGeom>
          <a:solidFill>
            <a:srgbClr val="DADBF1"/>
          </a:solidFill>
          <a:ln w="13811">
            <a:solidFill>
              <a:srgbClr val="B5B7E3"/>
            </a:solidFill>
            <a:prstDash val="solid"/>
          </a:ln>
        </p:spPr>
      </p:sp>
      <p:sp>
        <p:nvSpPr>
          <p:cNvPr id="7" name="Text 5"/>
          <p:cNvSpPr/>
          <p:nvPr/>
        </p:nvSpPr>
        <p:spPr>
          <a:xfrm>
            <a:off x="2206347" y="5395198"/>
            <a:ext cx="16323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1</a:t>
            </a:r>
            <a:endParaRPr lang="en-US" sz="2624" dirty="0"/>
          </a:p>
        </p:txBody>
      </p:sp>
      <p:sp>
        <p:nvSpPr>
          <p:cNvPr id="8" name="Text 6"/>
          <p:cNvSpPr/>
          <p:nvPr/>
        </p:nvSpPr>
        <p:spPr>
          <a:xfrm>
            <a:off x="2760107" y="5429845"/>
            <a:ext cx="2524720"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Gouvernance des SI</a:t>
            </a:r>
            <a:endParaRPr lang="en-US" sz="2187" dirty="0"/>
          </a:p>
        </p:txBody>
      </p:sp>
      <p:sp>
        <p:nvSpPr>
          <p:cNvPr id="9" name="Text 7"/>
          <p:cNvSpPr/>
          <p:nvPr/>
        </p:nvSpPr>
        <p:spPr>
          <a:xfrm>
            <a:off x="2760107" y="5999202"/>
            <a:ext cx="4444008"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COBIT se concentre sur l'alignement des SI sur les besoins de l'entreprise, la gestion des processus, la gestion des risques, la gestion de la qualité, etc.</a:t>
            </a:r>
            <a:endParaRPr lang="en-US" sz="1750" dirty="0"/>
          </a:p>
        </p:txBody>
      </p:sp>
      <p:sp>
        <p:nvSpPr>
          <p:cNvPr id="10" name="Shape 8"/>
          <p:cNvSpPr/>
          <p:nvPr/>
        </p:nvSpPr>
        <p:spPr>
          <a:xfrm>
            <a:off x="7426285" y="5353526"/>
            <a:ext cx="499943" cy="499943"/>
          </a:xfrm>
          <a:prstGeom prst="roundRect">
            <a:avLst>
              <a:gd name="adj" fmla="val 20000"/>
            </a:avLst>
          </a:prstGeom>
          <a:solidFill>
            <a:srgbClr val="DADBF1"/>
          </a:solidFill>
          <a:ln w="13811">
            <a:solidFill>
              <a:srgbClr val="B5B7E3"/>
            </a:solidFill>
            <a:prstDash val="solid"/>
          </a:ln>
        </p:spPr>
      </p:sp>
      <p:sp>
        <p:nvSpPr>
          <p:cNvPr id="11" name="Text 9"/>
          <p:cNvSpPr/>
          <p:nvPr/>
        </p:nvSpPr>
        <p:spPr>
          <a:xfrm>
            <a:off x="7575590" y="5395198"/>
            <a:ext cx="20133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2</a:t>
            </a:r>
            <a:endParaRPr lang="en-US" sz="2624" dirty="0"/>
          </a:p>
        </p:txBody>
      </p:sp>
      <p:sp>
        <p:nvSpPr>
          <p:cNvPr id="12" name="Text 10"/>
          <p:cNvSpPr/>
          <p:nvPr/>
        </p:nvSpPr>
        <p:spPr>
          <a:xfrm>
            <a:off x="8148399" y="5429845"/>
            <a:ext cx="4018002"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Amélioration des performances</a:t>
            </a:r>
            <a:endParaRPr lang="en-US" sz="2187" dirty="0"/>
          </a:p>
        </p:txBody>
      </p:sp>
      <p:sp>
        <p:nvSpPr>
          <p:cNvPr id="13" name="Text 11"/>
          <p:cNvSpPr/>
          <p:nvPr/>
        </p:nvSpPr>
        <p:spPr>
          <a:xfrm>
            <a:off x="8148399" y="5999202"/>
            <a:ext cx="4444008"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Il fournit une structure pour évaluer et améliorer la performance des SI.</a:t>
            </a:r>
            <a:endParaRPr lang="en-US" sz="1750" dirty="0"/>
          </a:p>
        </p:txBody>
      </p:sp>
      <p:pic>
        <p:nvPicPr>
          <p:cNvPr id="14" name="Image 0" descr="preencoded.png">    </p:cNvPr>
          <p:cNvPicPr>
            <a:picLocks noChangeAspect="1"/>
          </p:cNvPicPr>
          <p:nvPr/>
        </p:nvPicPr>
        <p:blipFill>
          <a:blip r:embed="rId1"/>
          <a:stretch>
            <a:fillRect/>
          </a:stretch>
        </p:blipFill>
        <p:spPr>
          <a:xfrm>
            <a:off x="0" y="0"/>
            <a:ext cx="14630400" cy="13331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14630400" cy="1333143"/>
          </a:xfrm>
          <a:prstGeom prst="rect">
            <a:avLst/>
          </a:prstGeom>
        </p:spPr>
      </p:pic>
      <p:sp>
        <p:nvSpPr>
          <p:cNvPr id="5" name="Text 2"/>
          <p:cNvSpPr/>
          <p:nvPr/>
        </p:nvSpPr>
        <p:spPr>
          <a:xfrm>
            <a:off x="2037993" y="2030849"/>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1.c. PMBOK (Project Management Body of Knowledge)</a:t>
            </a:r>
            <a:endParaRPr lang="en-US" sz="4374" dirty="0"/>
          </a:p>
        </p:txBody>
      </p:sp>
      <p:sp>
        <p:nvSpPr>
          <p:cNvPr id="6" name="Text 3"/>
          <p:cNvSpPr/>
          <p:nvPr/>
        </p:nvSpPr>
        <p:spPr>
          <a:xfrm>
            <a:off x="2037993" y="3752850"/>
            <a:ext cx="10554414"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PMBOK est un guide de bonnes pratiques en gestion de projet développé par le Project Management Institute (PMI). Bien qu'il ne soit pas spécifique aux SI, il est souvent utilisé pour la gestion de projets informatiques.</a:t>
            </a:r>
            <a:endParaRPr lang="en-US" sz="1750" dirty="0"/>
          </a:p>
        </p:txBody>
      </p:sp>
      <p:sp>
        <p:nvSpPr>
          <p:cNvPr id="7" name="Shape 4"/>
          <p:cNvSpPr/>
          <p:nvPr/>
        </p:nvSpPr>
        <p:spPr>
          <a:xfrm>
            <a:off x="2037993" y="5068967"/>
            <a:ext cx="5166122" cy="2462927"/>
          </a:xfrm>
          <a:prstGeom prst="roundRect">
            <a:avLst>
              <a:gd name="adj" fmla="val 4060"/>
            </a:avLst>
          </a:prstGeom>
          <a:solidFill>
            <a:srgbClr val="DADBF1"/>
          </a:solidFill>
          <a:ln w="13811">
            <a:solidFill>
              <a:srgbClr val="B5B7E3"/>
            </a:solidFill>
            <a:prstDash val="solid"/>
          </a:ln>
        </p:spPr>
      </p:sp>
      <p:sp>
        <p:nvSpPr>
          <p:cNvPr id="8" name="Text 5"/>
          <p:cNvSpPr/>
          <p:nvPr/>
        </p:nvSpPr>
        <p:spPr>
          <a:xfrm>
            <a:off x="2273975" y="5304949"/>
            <a:ext cx="2931914"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Définition des objectifs</a:t>
            </a:r>
            <a:endParaRPr lang="en-US" sz="2187" dirty="0"/>
          </a:p>
        </p:txBody>
      </p:sp>
      <p:sp>
        <p:nvSpPr>
          <p:cNvPr id="9" name="Text 6"/>
          <p:cNvSpPr/>
          <p:nvPr/>
        </p:nvSpPr>
        <p:spPr>
          <a:xfrm>
            <a:off x="2273975" y="5874306"/>
            <a:ext cx="4694158"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PMBOK fournit un cadre pour la gestion des projets, y compris la définition des objectifs, la planification, l'exécution, le contrôle et la clôture du projet.</a:t>
            </a:r>
            <a:endParaRPr lang="en-US" sz="1750" dirty="0"/>
          </a:p>
        </p:txBody>
      </p:sp>
      <p:sp>
        <p:nvSpPr>
          <p:cNvPr id="10" name="Shape 7"/>
          <p:cNvSpPr/>
          <p:nvPr/>
        </p:nvSpPr>
        <p:spPr>
          <a:xfrm>
            <a:off x="7426285" y="5068967"/>
            <a:ext cx="5166122" cy="2462927"/>
          </a:xfrm>
          <a:prstGeom prst="roundRect">
            <a:avLst>
              <a:gd name="adj" fmla="val 4060"/>
            </a:avLst>
          </a:prstGeom>
          <a:solidFill>
            <a:srgbClr val="DADBF1"/>
          </a:solidFill>
          <a:ln w="13811">
            <a:solidFill>
              <a:srgbClr val="B5B7E3"/>
            </a:solidFill>
            <a:prstDash val="solid"/>
          </a:ln>
        </p:spPr>
      </p:sp>
      <p:sp>
        <p:nvSpPr>
          <p:cNvPr id="11" name="Text 8"/>
          <p:cNvSpPr/>
          <p:nvPr/>
        </p:nvSpPr>
        <p:spPr>
          <a:xfrm>
            <a:off x="7662267" y="5304949"/>
            <a:ext cx="2531626"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Gestion des risques</a:t>
            </a:r>
            <a:endParaRPr lang="en-US" sz="2187" dirty="0"/>
          </a:p>
        </p:txBody>
      </p:sp>
      <p:sp>
        <p:nvSpPr>
          <p:cNvPr id="12" name="Text 9"/>
          <p:cNvSpPr/>
          <p:nvPr/>
        </p:nvSpPr>
        <p:spPr>
          <a:xfrm>
            <a:off x="7662267" y="5874306"/>
            <a:ext cx="4694158"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Il couvre les domaines tels que la gestion de la portée, la gestion des risques, la gestion des coûts, la gestion des délais, la gestion de la qualité, etc.</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225272"/>
            <a:ext cx="4697373"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1.d. Agile et Scrum</a:t>
            </a:r>
            <a:endParaRPr lang="en-US" sz="4374" dirty="0"/>
          </a:p>
        </p:txBody>
      </p:sp>
      <p:sp>
        <p:nvSpPr>
          <p:cNvPr id="5" name="Text 3"/>
          <p:cNvSpPr/>
          <p:nvPr/>
        </p:nvSpPr>
        <p:spPr>
          <a:xfrm>
            <a:off x="2037993" y="2363986"/>
            <a:ext cx="10554414"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Les méthodologies agiles, notamment le framework Scrum, sont de plus en plus utilisées dans la gestion des projets SI. Elles se concentrent sur une approche itérative et collaborative, où les équipes travaillent en sprints courts pour fournir des résultats concrets de manière incrémentale.</a:t>
            </a:r>
            <a:endParaRPr lang="en-US" sz="1750" dirty="0"/>
          </a:p>
        </p:txBody>
      </p:sp>
      <p:sp>
        <p:nvSpPr>
          <p:cNvPr id="6" name="Shape 4"/>
          <p:cNvSpPr/>
          <p:nvPr/>
        </p:nvSpPr>
        <p:spPr>
          <a:xfrm>
            <a:off x="2037993" y="4013359"/>
            <a:ext cx="10554414" cy="44410"/>
          </a:xfrm>
          <a:prstGeom prst="rect">
            <a:avLst/>
          </a:prstGeom>
          <a:solidFill>
            <a:srgbClr val="B5B7E3"/>
          </a:solidFill>
          <a:ln/>
        </p:spPr>
      </p:sp>
      <p:sp>
        <p:nvSpPr>
          <p:cNvPr id="7" name="Shape 5"/>
          <p:cNvSpPr/>
          <p:nvPr/>
        </p:nvSpPr>
        <p:spPr>
          <a:xfrm>
            <a:off x="4598849" y="4013359"/>
            <a:ext cx="44410" cy="777597"/>
          </a:xfrm>
          <a:prstGeom prst="rect">
            <a:avLst/>
          </a:prstGeom>
          <a:solidFill>
            <a:srgbClr val="B5B7E3"/>
          </a:solidFill>
          <a:ln/>
        </p:spPr>
      </p:sp>
      <p:sp>
        <p:nvSpPr>
          <p:cNvPr id="8" name="Shape 6"/>
          <p:cNvSpPr/>
          <p:nvPr/>
        </p:nvSpPr>
        <p:spPr>
          <a:xfrm>
            <a:off x="4371142" y="3763447"/>
            <a:ext cx="499943" cy="499943"/>
          </a:xfrm>
          <a:prstGeom prst="roundRect">
            <a:avLst>
              <a:gd name="adj" fmla="val 20000"/>
            </a:avLst>
          </a:prstGeom>
          <a:solidFill>
            <a:srgbClr val="DADBF1"/>
          </a:solidFill>
          <a:ln w="13811">
            <a:solidFill>
              <a:srgbClr val="B5B7E3"/>
            </a:solidFill>
            <a:prstDash val="solid"/>
          </a:ln>
        </p:spPr>
      </p:sp>
      <p:sp>
        <p:nvSpPr>
          <p:cNvPr id="9" name="Text 7"/>
          <p:cNvSpPr/>
          <p:nvPr/>
        </p:nvSpPr>
        <p:spPr>
          <a:xfrm>
            <a:off x="4539496" y="3805118"/>
            <a:ext cx="16323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1</a:t>
            </a:r>
            <a:endParaRPr lang="en-US" sz="2624" dirty="0"/>
          </a:p>
        </p:txBody>
      </p:sp>
      <p:sp>
        <p:nvSpPr>
          <p:cNvPr id="10" name="Text 8"/>
          <p:cNvSpPr/>
          <p:nvPr/>
        </p:nvSpPr>
        <p:spPr>
          <a:xfrm>
            <a:off x="3510082" y="5013246"/>
            <a:ext cx="2221944" cy="347186"/>
          </a:xfrm>
          <a:prstGeom prst="rect">
            <a:avLst/>
          </a:prstGeom>
          <a:noFill/>
          <a:ln/>
        </p:spPr>
        <p:txBody>
          <a:bodyPr wrap="none" rtlCol="0" anchor="t"/>
          <a:lstStyle/>
          <a:p>
            <a:pPr algn="ct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Flexibilité</a:t>
            </a:r>
            <a:endParaRPr lang="en-US" sz="2187" dirty="0"/>
          </a:p>
        </p:txBody>
      </p:sp>
      <p:sp>
        <p:nvSpPr>
          <p:cNvPr id="11" name="Text 9"/>
          <p:cNvSpPr/>
          <p:nvPr/>
        </p:nvSpPr>
        <p:spPr>
          <a:xfrm>
            <a:off x="2260163" y="5582603"/>
            <a:ext cx="4721781" cy="1421606"/>
          </a:xfrm>
          <a:prstGeom prst="rect">
            <a:avLst/>
          </a:prstGeom>
          <a:noFill/>
          <a:ln/>
        </p:spPr>
        <p:txBody>
          <a:bodyPr wrap="square" rtlCol="0" anchor="t"/>
          <a:lstStyle/>
          <a:p>
            <a:pPr algn="ct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L'approche Agile favorise la flexibilité, l'adaptabilité aux changements, la collaboration étroite avec les utilisateurs et la livraison rapide de fonctionnalités.</a:t>
            </a:r>
            <a:endParaRPr lang="en-US" sz="1750" dirty="0"/>
          </a:p>
        </p:txBody>
      </p:sp>
      <p:sp>
        <p:nvSpPr>
          <p:cNvPr id="12" name="Shape 10"/>
          <p:cNvSpPr/>
          <p:nvPr/>
        </p:nvSpPr>
        <p:spPr>
          <a:xfrm>
            <a:off x="9987141" y="4013359"/>
            <a:ext cx="44410" cy="777597"/>
          </a:xfrm>
          <a:prstGeom prst="rect">
            <a:avLst/>
          </a:prstGeom>
          <a:solidFill>
            <a:srgbClr val="B5B7E3"/>
          </a:solidFill>
          <a:ln/>
        </p:spPr>
      </p:sp>
      <p:sp>
        <p:nvSpPr>
          <p:cNvPr id="13" name="Shape 11"/>
          <p:cNvSpPr/>
          <p:nvPr/>
        </p:nvSpPr>
        <p:spPr>
          <a:xfrm>
            <a:off x="9759434" y="3763447"/>
            <a:ext cx="499943" cy="499943"/>
          </a:xfrm>
          <a:prstGeom prst="roundRect">
            <a:avLst>
              <a:gd name="adj" fmla="val 20000"/>
            </a:avLst>
          </a:prstGeom>
          <a:solidFill>
            <a:srgbClr val="DADBF1"/>
          </a:solidFill>
          <a:ln w="13811">
            <a:solidFill>
              <a:srgbClr val="B5B7E3"/>
            </a:solidFill>
            <a:prstDash val="solid"/>
          </a:ln>
        </p:spPr>
      </p:sp>
      <p:sp>
        <p:nvSpPr>
          <p:cNvPr id="14" name="Text 12"/>
          <p:cNvSpPr/>
          <p:nvPr/>
        </p:nvSpPr>
        <p:spPr>
          <a:xfrm>
            <a:off x="9908738" y="3805118"/>
            <a:ext cx="20133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2</a:t>
            </a:r>
            <a:endParaRPr lang="en-US" sz="2624" dirty="0"/>
          </a:p>
        </p:txBody>
      </p:sp>
      <p:sp>
        <p:nvSpPr>
          <p:cNvPr id="15" name="Text 13"/>
          <p:cNvSpPr/>
          <p:nvPr/>
        </p:nvSpPr>
        <p:spPr>
          <a:xfrm>
            <a:off x="8674894" y="5013246"/>
            <a:ext cx="2668786" cy="347186"/>
          </a:xfrm>
          <a:prstGeom prst="rect">
            <a:avLst/>
          </a:prstGeom>
          <a:noFill/>
          <a:ln/>
        </p:spPr>
        <p:txBody>
          <a:bodyPr wrap="none" rtlCol="0" anchor="t"/>
          <a:lstStyle/>
          <a:p>
            <a:pPr algn="ct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Framework structuré</a:t>
            </a:r>
            <a:endParaRPr lang="en-US" sz="2187" dirty="0"/>
          </a:p>
        </p:txBody>
      </p:sp>
      <p:sp>
        <p:nvSpPr>
          <p:cNvPr id="16" name="Text 14"/>
          <p:cNvSpPr/>
          <p:nvPr/>
        </p:nvSpPr>
        <p:spPr>
          <a:xfrm>
            <a:off x="7648456" y="5582603"/>
            <a:ext cx="4721781" cy="1066205"/>
          </a:xfrm>
          <a:prstGeom prst="rect">
            <a:avLst/>
          </a:prstGeom>
          <a:noFill/>
          <a:ln/>
        </p:spPr>
        <p:txBody>
          <a:bodyPr wrap="square" rtlCol="0" anchor="t"/>
          <a:lstStyle/>
          <a:p>
            <a:pPr algn="ct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Scrum, en particulier, offre un cadre de travail structuré avec des rôles clairs, des réunions régulières et des livrables incrémentaux.</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14630400" cy="1333143"/>
          </a:xfrm>
          <a:prstGeom prst="rect">
            <a:avLst/>
          </a:prstGeom>
        </p:spPr>
      </p:pic>
      <p:sp>
        <p:nvSpPr>
          <p:cNvPr id="5" name="Text 2"/>
          <p:cNvSpPr/>
          <p:nvPr/>
        </p:nvSpPr>
        <p:spPr>
          <a:xfrm>
            <a:off x="2037993" y="2337792"/>
            <a:ext cx="4443889"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1.e. Six Sigma</a:t>
            </a:r>
            <a:endParaRPr lang="en-US" sz="4374" dirty="0"/>
          </a:p>
        </p:txBody>
      </p:sp>
      <p:sp>
        <p:nvSpPr>
          <p:cNvPr id="6" name="Text 3"/>
          <p:cNvSpPr/>
          <p:nvPr/>
        </p:nvSpPr>
        <p:spPr>
          <a:xfrm>
            <a:off x="2037993" y="3365421"/>
            <a:ext cx="10554414"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Six Sigma est une méthodologie axée sur la qualité et l'amélioration des processus. Bien qu'elle ne soit pas spécifique aux SI, elle peut être appliquée dans le contexte des projets et des processus SI.</a:t>
            </a:r>
            <a:endParaRPr lang="en-US" sz="1750" dirty="0"/>
          </a:p>
        </p:txBody>
      </p:sp>
      <p:sp>
        <p:nvSpPr>
          <p:cNvPr id="7" name="Text 4"/>
          <p:cNvSpPr/>
          <p:nvPr/>
        </p:nvSpPr>
        <p:spPr>
          <a:xfrm>
            <a:off x="2037993" y="4548307"/>
            <a:ext cx="3811548" cy="416481"/>
          </a:xfrm>
          <a:prstGeom prst="rect">
            <a:avLst/>
          </a:prstGeom>
          <a:noFill/>
          <a:ln/>
        </p:spPr>
        <p:txBody>
          <a:bodyPr wrap="none" rtlCol="0" anchor="t"/>
          <a:lstStyle/>
          <a:p>
            <a:pPr indent="0" marL="0">
              <a:lnSpc>
                <a:spcPts val="3281"/>
              </a:lnSpc>
              <a:buNone/>
            </a:pPr>
            <a:r>
              <a:rPr lang="en-US" sz="2624" b="1" spc="-79" kern="0" dirty="0">
                <a:solidFill>
                  <a:srgbClr val="000000"/>
                </a:solidFill>
                <a:latin typeface="Inter" pitchFamily="34" charset="0"/>
                <a:ea typeface="Inter" pitchFamily="34" charset="-122"/>
                <a:cs typeface="Inter" pitchFamily="34" charset="-120"/>
              </a:rPr>
              <a:t>Réduction de la variation</a:t>
            </a:r>
            <a:endParaRPr lang="en-US" sz="2624" dirty="0"/>
          </a:p>
        </p:txBody>
      </p:sp>
      <p:sp>
        <p:nvSpPr>
          <p:cNvPr id="8" name="Text 5"/>
          <p:cNvSpPr/>
          <p:nvPr/>
        </p:nvSpPr>
        <p:spPr>
          <a:xfrm>
            <a:off x="2037993" y="5186958"/>
            <a:ext cx="500622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Six Sigma vise à réduire la variation et les défauts, à améliorer l'efficacité, à optimiser les performances et à atteindre des niveaux de qualité élevés.</a:t>
            </a:r>
            <a:endParaRPr lang="en-US" sz="1750" dirty="0"/>
          </a:p>
        </p:txBody>
      </p:sp>
      <p:sp>
        <p:nvSpPr>
          <p:cNvPr id="9" name="Text 6"/>
          <p:cNvSpPr/>
          <p:nvPr/>
        </p:nvSpPr>
        <p:spPr>
          <a:xfrm>
            <a:off x="7593806" y="4548307"/>
            <a:ext cx="5006221" cy="832961"/>
          </a:xfrm>
          <a:prstGeom prst="rect">
            <a:avLst/>
          </a:prstGeom>
          <a:noFill/>
          <a:ln/>
        </p:spPr>
        <p:txBody>
          <a:bodyPr wrap="square" rtlCol="0" anchor="t"/>
          <a:lstStyle/>
          <a:p>
            <a:pPr indent="0" marL="0">
              <a:lnSpc>
                <a:spcPts val="3281"/>
              </a:lnSpc>
              <a:buNone/>
            </a:pPr>
            <a:r>
              <a:rPr lang="en-US" sz="2624" b="1" spc="-79" kern="0" dirty="0">
                <a:solidFill>
                  <a:srgbClr val="000000"/>
                </a:solidFill>
                <a:latin typeface="Inter" pitchFamily="34" charset="0"/>
                <a:ea typeface="Inter" pitchFamily="34" charset="-122"/>
                <a:cs typeface="Inter" pitchFamily="34" charset="-120"/>
              </a:rPr>
              <a:t>Approche basée sur des données</a:t>
            </a:r>
            <a:endParaRPr lang="en-US" sz="2624" dirty="0"/>
          </a:p>
        </p:txBody>
      </p:sp>
      <p:sp>
        <p:nvSpPr>
          <p:cNvPr id="10" name="Text 7"/>
          <p:cNvSpPr/>
          <p:nvPr/>
        </p:nvSpPr>
        <p:spPr>
          <a:xfrm>
            <a:off x="7593806" y="5603438"/>
            <a:ext cx="500622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Il utilise une approche basée sur des données et des méthodes statistiques pour analyser et résoudre les problèmes, et pour mesurer et améliorer les performances des SI.</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543211"/>
          </a:xfrm>
          <a:prstGeom prst="rect">
            <a:avLst/>
          </a:prstGeom>
          <a:solidFill>
            <a:srgbClr val="FFFFFF"/>
          </a:solidFill>
          <a:ln w="10716">
            <a:solidFill>
              <a:srgbClr val="E5E0DF"/>
            </a:solidFill>
            <a:prstDash val="solid"/>
          </a:ln>
        </p:spPr>
      </p:sp>
      <p:sp>
        <p:nvSpPr>
          <p:cNvPr id="4" name="Text 2"/>
          <p:cNvSpPr/>
          <p:nvPr/>
        </p:nvSpPr>
        <p:spPr>
          <a:xfrm>
            <a:off x="3208973" y="1512689"/>
            <a:ext cx="8212336" cy="1080373"/>
          </a:xfrm>
          <a:prstGeom prst="rect">
            <a:avLst/>
          </a:prstGeom>
          <a:noFill/>
          <a:ln/>
        </p:spPr>
        <p:txBody>
          <a:bodyPr wrap="square" rtlCol="0" anchor="t"/>
          <a:lstStyle/>
          <a:p>
            <a:pPr indent="0" marL="0">
              <a:lnSpc>
                <a:spcPts val="4254"/>
              </a:lnSpc>
              <a:buNone/>
            </a:pPr>
            <a:r>
              <a:rPr lang="en-US" sz="3403" b="1" spc="-102" kern="0" dirty="0">
                <a:solidFill>
                  <a:srgbClr val="000000"/>
                </a:solidFill>
                <a:latin typeface="Inter" pitchFamily="34" charset="0"/>
                <a:ea typeface="Inter" pitchFamily="34" charset="-122"/>
                <a:cs typeface="Inter" pitchFamily="34" charset="-120"/>
              </a:rPr>
              <a:t>1.f. Lean IT: Une Méthodologie Agile pour les Systèmes d'Information</a:t>
            </a:r>
            <a:endParaRPr lang="en-US" sz="3403" dirty="0"/>
          </a:p>
        </p:txBody>
      </p:sp>
      <p:sp>
        <p:nvSpPr>
          <p:cNvPr id="5" name="Text 3"/>
          <p:cNvSpPr/>
          <p:nvPr/>
        </p:nvSpPr>
        <p:spPr>
          <a:xfrm>
            <a:off x="3208973" y="2852380"/>
            <a:ext cx="8212336" cy="1106329"/>
          </a:xfrm>
          <a:prstGeom prst="rect">
            <a:avLst/>
          </a:prstGeom>
          <a:noFill/>
          <a:ln/>
        </p:spPr>
        <p:txBody>
          <a:bodyPr wrap="square" rtlCol="0" anchor="t"/>
          <a:lstStyle/>
          <a:p>
            <a:pPr indent="0" marL="0">
              <a:lnSpc>
                <a:spcPts val="2178"/>
              </a:lnSpc>
              <a:buNone/>
            </a:pPr>
            <a:r>
              <a:rPr lang="en-US" sz="1361" spc="-27" kern="0" dirty="0">
                <a:solidFill>
                  <a:srgbClr val="272525"/>
                </a:solidFill>
                <a:latin typeface="Inter" pitchFamily="34" charset="0"/>
                <a:ea typeface="Inter" pitchFamily="34" charset="-122"/>
                <a:cs typeface="Inter" pitchFamily="34" charset="-120"/>
              </a:rPr>
              <a:t>La méthodologie Lean IT est une approche agile pour la gestion des systèmes d'information. Elle vise à éliminer les gaspillages et les activités qui n'apportent pas de valeur ajoutée aux clients, tout en améliorant continuellement les processus. Cette méthode utilise des outils tels que le Kaizen et le Kanban pour optimiser les flux de travail et les processus de production.</a:t>
            </a:r>
            <a:endParaRPr lang="en-US" sz="1361" dirty="0"/>
          </a:p>
        </p:txBody>
      </p:sp>
      <p:sp>
        <p:nvSpPr>
          <p:cNvPr id="6" name="Text 4"/>
          <p:cNvSpPr/>
          <p:nvPr/>
        </p:nvSpPr>
        <p:spPr>
          <a:xfrm>
            <a:off x="3208973" y="4153138"/>
            <a:ext cx="8212336" cy="1106329"/>
          </a:xfrm>
          <a:prstGeom prst="rect">
            <a:avLst/>
          </a:prstGeom>
          <a:noFill/>
          <a:ln/>
        </p:spPr>
        <p:txBody>
          <a:bodyPr wrap="square" rtlCol="0" anchor="t"/>
          <a:lstStyle/>
          <a:p>
            <a:pPr indent="0" marL="0">
              <a:lnSpc>
                <a:spcPts val="2178"/>
              </a:lnSpc>
              <a:buNone/>
            </a:pPr>
            <a:r>
              <a:rPr lang="en-US" sz="1361" spc="-27" kern="0" dirty="0">
                <a:solidFill>
                  <a:srgbClr val="272525"/>
                </a:solidFill>
                <a:latin typeface="Inter" pitchFamily="34" charset="0"/>
                <a:ea typeface="Inter" pitchFamily="34" charset="-122"/>
                <a:cs typeface="Inter" pitchFamily="34" charset="-120"/>
              </a:rPr>
              <a:t>En adoptant la méthodologie Lean IT, les équipes sont en mesure de fournir des résultats plus rapidement et plus efficacement. Les avantages de cette approche incluent une meilleure qualité des produits et services, une réduction des coûts et des délais, une meilleure satisfaction client, une amélioration de la collaboration et une culture d'entreprise plus dynamique et innovante.</a:t>
            </a:r>
            <a:endParaRPr lang="en-US" sz="1361" dirty="0"/>
          </a:p>
        </p:txBody>
      </p:sp>
      <p:sp>
        <p:nvSpPr>
          <p:cNvPr id="7" name="Text 5"/>
          <p:cNvSpPr/>
          <p:nvPr/>
        </p:nvSpPr>
        <p:spPr>
          <a:xfrm>
            <a:off x="3208973" y="5453896"/>
            <a:ext cx="8212336" cy="276582"/>
          </a:xfrm>
          <a:prstGeom prst="rect">
            <a:avLst/>
          </a:prstGeom>
          <a:noFill/>
          <a:ln/>
        </p:spPr>
        <p:txBody>
          <a:bodyPr wrap="none" rtlCol="0" anchor="t"/>
          <a:lstStyle/>
          <a:p>
            <a:pPr indent="0" marL="0">
              <a:lnSpc>
                <a:spcPts val="2178"/>
              </a:lnSpc>
              <a:buNone/>
            </a:pPr>
            <a:r>
              <a:rPr lang="en-US" sz="1361" spc="-27" kern="0" dirty="0">
                <a:solidFill>
                  <a:srgbClr val="272525"/>
                </a:solidFill>
                <a:latin typeface="Inter" pitchFamily="34" charset="0"/>
                <a:ea typeface="Inter" pitchFamily="34" charset="-122"/>
                <a:cs typeface="Inter" pitchFamily="34" charset="-120"/>
              </a:rPr>
              <a:t>Les principes clés de la méthodologie Lean IT sont les suivants :</a:t>
            </a:r>
            <a:endParaRPr lang="en-US" sz="1361" dirty="0"/>
          </a:p>
        </p:txBody>
      </p:sp>
      <p:sp>
        <p:nvSpPr>
          <p:cNvPr id="8" name="Text 6"/>
          <p:cNvSpPr/>
          <p:nvPr/>
        </p:nvSpPr>
        <p:spPr>
          <a:xfrm>
            <a:off x="3485436" y="5924907"/>
            <a:ext cx="7935873" cy="311110"/>
          </a:xfrm>
          <a:prstGeom prst="rect">
            <a:avLst/>
          </a:prstGeom>
          <a:noFill/>
          <a:ln/>
        </p:spPr>
        <p:txBody>
          <a:bodyPr wrap="none" rtlCol="0" anchor="t"/>
          <a:lstStyle/>
          <a:p>
            <a:pPr algn="l" marL="342900" indent="-342900">
              <a:lnSpc>
                <a:spcPts val="2450"/>
              </a:lnSpc>
              <a:buSzPct val="100000"/>
              <a:buChar char="•"/>
            </a:pPr>
            <a:r>
              <a:rPr lang="en-US" sz="1361" spc="-27" kern="0" dirty="0">
                <a:solidFill>
                  <a:srgbClr val="272525"/>
                </a:solidFill>
                <a:latin typeface="Inter" pitchFamily="34" charset="0"/>
                <a:ea typeface="Inter" pitchFamily="34" charset="-122"/>
                <a:cs typeface="Inter" pitchFamily="34" charset="-120"/>
              </a:rPr>
              <a:t>La recherche de la valeur pour le client</a:t>
            </a:r>
            <a:endParaRPr lang="en-US" sz="1361" dirty="0"/>
          </a:p>
        </p:txBody>
      </p:sp>
      <p:sp>
        <p:nvSpPr>
          <p:cNvPr id="9" name="Text 7"/>
          <p:cNvSpPr/>
          <p:nvPr/>
        </p:nvSpPr>
        <p:spPr>
          <a:xfrm>
            <a:off x="3485436" y="6305074"/>
            <a:ext cx="7935873" cy="311110"/>
          </a:xfrm>
          <a:prstGeom prst="rect">
            <a:avLst/>
          </a:prstGeom>
          <a:noFill/>
          <a:ln/>
        </p:spPr>
        <p:txBody>
          <a:bodyPr wrap="none" rtlCol="0" anchor="t"/>
          <a:lstStyle/>
          <a:p>
            <a:pPr algn="l" marL="342900" indent="-342900">
              <a:lnSpc>
                <a:spcPts val="2450"/>
              </a:lnSpc>
              <a:buSzPct val="100000"/>
              <a:buChar char="•"/>
            </a:pPr>
            <a:r>
              <a:rPr lang="en-US" sz="1361" spc="-27" kern="0" dirty="0">
                <a:solidFill>
                  <a:srgbClr val="272525"/>
                </a:solidFill>
                <a:latin typeface="Inter" pitchFamily="34" charset="0"/>
                <a:ea typeface="Inter" pitchFamily="34" charset="-122"/>
                <a:cs typeface="Inter" pitchFamily="34" charset="-120"/>
              </a:rPr>
              <a:t>L'identification et l'élimination des gaspillages</a:t>
            </a:r>
            <a:endParaRPr lang="en-US" sz="1361" dirty="0"/>
          </a:p>
        </p:txBody>
      </p:sp>
      <p:sp>
        <p:nvSpPr>
          <p:cNvPr id="10" name="Text 8"/>
          <p:cNvSpPr/>
          <p:nvPr/>
        </p:nvSpPr>
        <p:spPr>
          <a:xfrm>
            <a:off x="3485436" y="6685240"/>
            <a:ext cx="7935873" cy="311110"/>
          </a:xfrm>
          <a:prstGeom prst="rect">
            <a:avLst/>
          </a:prstGeom>
          <a:noFill/>
          <a:ln/>
        </p:spPr>
        <p:txBody>
          <a:bodyPr wrap="none" rtlCol="0" anchor="t"/>
          <a:lstStyle/>
          <a:p>
            <a:pPr algn="l" marL="342900" indent="-342900">
              <a:lnSpc>
                <a:spcPts val="2450"/>
              </a:lnSpc>
              <a:buSzPct val="100000"/>
              <a:buChar char="•"/>
            </a:pPr>
            <a:r>
              <a:rPr lang="en-US" sz="1361" spc="-27" kern="0" dirty="0">
                <a:solidFill>
                  <a:srgbClr val="272525"/>
                </a:solidFill>
                <a:latin typeface="Inter" pitchFamily="34" charset="0"/>
                <a:ea typeface="Inter" pitchFamily="34" charset="-122"/>
                <a:cs typeface="Inter" pitchFamily="34" charset="-120"/>
              </a:rPr>
              <a:t>L'optimisation des flux de travail</a:t>
            </a:r>
            <a:endParaRPr lang="en-US" sz="1361" dirty="0"/>
          </a:p>
        </p:txBody>
      </p:sp>
      <p:sp>
        <p:nvSpPr>
          <p:cNvPr id="11" name="Text 9"/>
          <p:cNvSpPr/>
          <p:nvPr/>
        </p:nvSpPr>
        <p:spPr>
          <a:xfrm>
            <a:off x="3485436" y="7065407"/>
            <a:ext cx="7935873" cy="311110"/>
          </a:xfrm>
          <a:prstGeom prst="rect">
            <a:avLst/>
          </a:prstGeom>
          <a:noFill/>
          <a:ln/>
        </p:spPr>
        <p:txBody>
          <a:bodyPr wrap="none" rtlCol="0" anchor="t"/>
          <a:lstStyle/>
          <a:p>
            <a:pPr algn="l" marL="342900" indent="-342900">
              <a:lnSpc>
                <a:spcPts val="2450"/>
              </a:lnSpc>
              <a:buSzPct val="100000"/>
              <a:buChar char="•"/>
            </a:pPr>
            <a:r>
              <a:rPr lang="en-US" sz="1361" spc="-27" kern="0" dirty="0">
                <a:solidFill>
                  <a:srgbClr val="272525"/>
                </a:solidFill>
                <a:latin typeface="Inter" pitchFamily="34" charset="0"/>
                <a:ea typeface="Inter" pitchFamily="34" charset="-122"/>
                <a:cs typeface="Inter" pitchFamily="34" charset="-120"/>
              </a:rPr>
              <a:t>La création d'un environnement d'amélioration continue</a:t>
            </a:r>
            <a:endParaRPr lang="en-US" sz="1361" dirty="0"/>
          </a:p>
        </p:txBody>
      </p:sp>
      <p:sp>
        <p:nvSpPr>
          <p:cNvPr id="12" name="Text 10"/>
          <p:cNvSpPr/>
          <p:nvPr/>
        </p:nvSpPr>
        <p:spPr>
          <a:xfrm>
            <a:off x="3485436" y="7445573"/>
            <a:ext cx="7935873" cy="622221"/>
          </a:xfrm>
          <a:prstGeom prst="rect">
            <a:avLst/>
          </a:prstGeom>
          <a:noFill/>
          <a:ln/>
        </p:spPr>
        <p:txBody>
          <a:bodyPr wrap="square" rtlCol="0" anchor="t"/>
          <a:lstStyle/>
          <a:p>
            <a:pPr algn="l" marL="342900" indent="-342900">
              <a:lnSpc>
                <a:spcPts val="2450"/>
              </a:lnSpc>
              <a:buSzPct val="100000"/>
              <a:buChar char="•"/>
            </a:pPr>
            <a:r>
              <a:rPr lang="en-US" sz="1361" spc="-27" kern="0" dirty="0">
                <a:solidFill>
                  <a:srgbClr val="272525"/>
                </a:solidFill>
                <a:latin typeface="Inter" pitchFamily="34" charset="0"/>
                <a:ea typeface="Inter" pitchFamily="34" charset="-122"/>
                <a:cs typeface="Inter" pitchFamily="34" charset="-120"/>
              </a:rPr>
              <a:t>La promotion d'une culture d'entreprise axée sur la collaboration, l'innovation et l'amélioration continue</a:t>
            </a:r>
            <a:endParaRPr lang="en-US" sz="1361" dirty="0"/>
          </a:p>
        </p:txBody>
      </p:sp>
      <p:pic>
        <p:nvPicPr>
          <p:cNvPr id="13" name="Image 0" descr="preencoded.png">    </p:cNvPr>
          <p:cNvPicPr>
            <a:picLocks noChangeAspect="1"/>
          </p:cNvPicPr>
          <p:nvPr/>
        </p:nvPicPr>
        <p:blipFill>
          <a:blip r:embed="rId1"/>
          <a:stretch>
            <a:fillRect/>
          </a:stretch>
        </p:blipFill>
        <p:spPr>
          <a:xfrm>
            <a:off x="0" y="0"/>
            <a:ext cx="14630400" cy="10372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667869"/>
          </a:xfrm>
          <a:prstGeom prst="rect">
            <a:avLst/>
          </a:prstGeom>
          <a:solidFill>
            <a:srgbClr val="FFFFFF"/>
          </a:solidFill>
          <a:ln w="9644">
            <a:solidFill>
              <a:srgbClr val="E5E0DF"/>
            </a:solidFill>
            <a:prstDash val="solid"/>
          </a:ln>
        </p:spPr>
      </p:sp>
      <p:sp>
        <p:nvSpPr>
          <p:cNvPr id="4" name="Text 2"/>
          <p:cNvSpPr/>
          <p:nvPr/>
        </p:nvSpPr>
        <p:spPr>
          <a:xfrm>
            <a:off x="3621167" y="1360884"/>
            <a:ext cx="7388066" cy="1458039"/>
          </a:xfrm>
          <a:prstGeom prst="rect">
            <a:avLst/>
          </a:prstGeom>
          <a:noFill/>
          <a:ln/>
        </p:spPr>
        <p:txBody>
          <a:bodyPr wrap="square" rtlCol="0" anchor="t"/>
          <a:lstStyle/>
          <a:p>
            <a:pPr indent="0" marL="0">
              <a:lnSpc>
                <a:spcPts val="3827"/>
              </a:lnSpc>
              <a:buNone/>
            </a:pPr>
            <a:r>
              <a:rPr lang="en-US" sz="3062" b="1" spc="-92" kern="0" dirty="0">
                <a:solidFill>
                  <a:srgbClr val="000000"/>
                </a:solidFill>
                <a:latin typeface="Inter" pitchFamily="34" charset="0"/>
                <a:ea typeface="Inter" pitchFamily="34" charset="-122"/>
                <a:cs typeface="Inter" pitchFamily="34" charset="-120"/>
              </a:rPr>
              <a:t>1.g. DevOps: Une Méthodologie pour l'Intégration Continue et le Déploiement Automatisé</a:t>
            </a:r>
            <a:endParaRPr lang="en-US" sz="3062" dirty="0"/>
          </a:p>
        </p:txBody>
      </p:sp>
      <p:sp>
        <p:nvSpPr>
          <p:cNvPr id="5" name="Text 3"/>
          <p:cNvSpPr/>
          <p:nvPr/>
        </p:nvSpPr>
        <p:spPr>
          <a:xfrm>
            <a:off x="3621167" y="3052167"/>
            <a:ext cx="7388066" cy="746165"/>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DevOps est une méthodologie qui vise à rapprocher les équipes de développement et d'exploitation afin d'améliorer l'efficacité et la qualité des processus de développement et de livraison de logiciels. Les pratiques clés de la méthode DevOps incluent :</a:t>
            </a:r>
            <a:endParaRPr lang="en-US" sz="1225" dirty="0"/>
          </a:p>
        </p:txBody>
      </p:sp>
      <p:sp>
        <p:nvSpPr>
          <p:cNvPr id="6" name="Text 4"/>
          <p:cNvSpPr/>
          <p:nvPr/>
        </p:nvSpPr>
        <p:spPr>
          <a:xfrm>
            <a:off x="3869888" y="3973235"/>
            <a:ext cx="71393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72525"/>
                </a:solidFill>
                <a:latin typeface="Inter" pitchFamily="34" charset="0"/>
                <a:ea typeface="Inter" pitchFamily="34" charset="-122"/>
                <a:cs typeface="Inter" pitchFamily="34" charset="-120"/>
              </a:rPr>
              <a:t>L'intégration continue : l'automatisation des tests et de la compilation pour une meilleure qualité et une plus grande rapidité de développement</a:t>
            </a:r>
            <a:endParaRPr lang="en-US" sz="1225" dirty="0"/>
          </a:p>
        </p:txBody>
      </p:sp>
      <p:sp>
        <p:nvSpPr>
          <p:cNvPr id="7" name="Text 5"/>
          <p:cNvSpPr/>
          <p:nvPr/>
        </p:nvSpPr>
        <p:spPr>
          <a:xfrm>
            <a:off x="3869888" y="4594979"/>
            <a:ext cx="71393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72525"/>
                </a:solidFill>
                <a:latin typeface="Inter" pitchFamily="34" charset="0"/>
                <a:ea typeface="Inter" pitchFamily="34" charset="-122"/>
                <a:cs typeface="Inter" pitchFamily="34" charset="-120"/>
              </a:rPr>
              <a:t>Le déploiement automatisé : l'automatisation du déploiement des applications pour une livraison plus rapide et plus fiable</a:t>
            </a:r>
            <a:endParaRPr lang="en-US" sz="1225" dirty="0"/>
          </a:p>
        </p:txBody>
      </p:sp>
      <p:sp>
        <p:nvSpPr>
          <p:cNvPr id="8" name="Text 6"/>
          <p:cNvSpPr/>
          <p:nvPr/>
        </p:nvSpPr>
        <p:spPr>
          <a:xfrm>
            <a:off x="3869888" y="5216723"/>
            <a:ext cx="71393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72525"/>
                </a:solidFill>
                <a:latin typeface="Inter" pitchFamily="34" charset="0"/>
                <a:ea typeface="Inter" pitchFamily="34" charset="-122"/>
                <a:cs typeface="Inter" pitchFamily="34" charset="-120"/>
              </a:rPr>
              <a:t>La surveillance continue : la surveillance en temps réel des performances et de la disponibilité des applications pour une détection rapide des problèmes et une résolution proactive</a:t>
            </a:r>
            <a:endParaRPr lang="en-US" sz="1225" dirty="0"/>
          </a:p>
        </p:txBody>
      </p:sp>
      <p:sp>
        <p:nvSpPr>
          <p:cNvPr id="9" name="Text 7"/>
          <p:cNvSpPr/>
          <p:nvPr/>
        </p:nvSpPr>
        <p:spPr>
          <a:xfrm>
            <a:off x="3869888" y="5838468"/>
            <a:ext cx="71393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72525"/>
                </a:solidFill>
                <a:latin typeface="Inter" pitchFamily="34" charset="0"/>
                <a:ea typeface="Inter" pitchFamily="34" charset="-122"/>
                <a:cs typeface="Inter" pitchFamily="34" charset="-120"/>
              </a:rPr>
              <a:t>La collaboration entre les équipes de développement et d'exploitation : une coopération étroite entre les équipes pour une meilleure communication et une plus grande responsabilité partagée</a:t>
            </a:r>
            <a:endParaRPr lang="en-US" sz="1225" dirty="0"/>
          </a:p>
        </p:txBody>
      </p:sp>
      <p:sp>
        <p:nvSpPr>
          <p:cNvPr id="10" name="Text 8"/>
          <p:cNvSpPr/>
          <p:nvPr/>
        </p:nvSpPr>
        <p:spPr>
          <a:xfrm>
            <a:off x="3621167" y="6572964"/>
            <a:ext cx="7388066" cy="994886"/>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En utilisant ces pratiques, les équipes DevOps sont en mesure de fournir des logiciels plus rapidement et avec une qualité supérieure. Les avantages de cette approche incluent une réduction des coûts, une amélioration de la qualité des produits et services, une meilleure satisfaction client, et une culture d'entreprise plus dynamique et innovante.</a:t>
            </a:r>
            <a:endParaRPr lang="en-US" sz="1225" dirty="0"/>
          </a:p>
        </p:txBody>
      </p:sp>
      <p:sp>
        <p:nvSpPr>
          <p:cNvPr id="11" name="Text 9"/>
          <p:cNvSpPr/>
          <p:nvPr/>
        </p:nvSpPr>
        <p:spPr>
          <a:xfrm>
            <a:off x="3621167" y="7742753"/>
            <a:ext cx="7388066"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Inter" pitchFamily="34" charset="0"/>
                <a:ea typeface="Inter" pitchFamily="34" charset="-122"/>
                <a:cs typeface="Inter" pitchFamily="34" charset="-120"/>
              </a:rPr>
              <a:t>Des exemples de réussite de la méthode DevOps incluent Amazon, Netflix, et Etsy, qui ont tous adopté une approche DevOps pour leur développement et leur livraison de logiciels avec des résultats positifs.</a:t>
            </a:r>
            <a:endParaRPr lang="en-US" sz="1225" dirty="0"/>
          </a:p>
        </p:txBody>
      </p:sp>
      <p:pic>
        <p:nvPicPr>
          <p:cNvPr id="12" name="Image 0" descr="preencoded.png">    </p:cNvPr>
          <p:cNvPicPr>
            <a:picLocks noChangeAspect="1"/>
          </p:cNvPicPr>
          <p:nvPr/>
        </p:nvPicPr>
        <p:blipFill>
          <a:blip r:embed="rId1"/>
          <a:stretch>
            <a:fillRect/>
          </a:stretch>
        </p:blipFill>
        <p:spPr>
          <a:xfrm>
            <a:off x="0" y="0"/>
            <a:ext cx="14630400" cy="9332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2023-09-26T07:15:46Z</dcterms:created>
  <dcterms:modified xsi:type="dcterms:W3CDTF">2023-09-26T07:15:46Z</dcterms:modified>
</cp:coreProperties>
</file>